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  <p:sldMasterId id="2147483761" r:id="rId2"/>
  </p:sldMasterIdLst>
  <p:notesMasterIdLst>
    <p:notesMasterId r:id="rId47"/>
  </p:notesMasterIdLst>
  <p:sldIdLst>
    <p:sldId id="286" r:id="rId3"/>
    <p:sldId id="2447" r:id="rId4"/>
    <p:sldId id="2451" r:id="rId5"/>
    <p:sldId id="2452" r:id="rId6"/>
    <p:sldId id="2453" r:id="rId7"/>
    <p:sldId id="2454" r:id="rId8"/>
    <p:sldId id="2455" r:id="rId9"/>
    <p:sldId id="2456" r:id="rId10"/>
    <p:sldId id="2457" r:id="rId11"/>
    <p:sldId id="2458" r:id="rId12"/>
    <p:sldId id="2459" r:id="rId13"/>
    <p:sldId id="2460" r:id="rId14"/>
    <p:sldId id="2461" r:id="rId15"/>
    <p:sldId id="2462" r:id="rId16"/>
    <p:sldId id="2463" r:id="rId17"/>
    <p:sldId id="2464" r:id="rId18"/>
    <p:sldId id="2465" r:id="rId19"/>
    <p:sldId id="2466" r:id="rId20"/>
    <p:sldId id="2467" r:id="rId21"/>
    <p:sldId id="2468" r:id="rId22"/>
    <p:sldId id="2469" r:id="rId23"/>
    <p:sldId id="2470" r:id="rId24"/>
    <p:sldId id="2471" r:id="rId25"/>
    <p:sldId id="2472" r:id="rId26"/>
    <p:sldId id="2473" r:id="rId27"/>
    <p:sldId id="2474" r:id="rId28"/>
    <p:sldId id="2475" r:id="rId29"/>
    <p:sldId id="2476" r:id="rId30"/>
    <p:sldId id="2477" r:id="rId31"/>
    <p:sldId id="2478" r:id="rId32"/>
    <p:sldId id="2479" r:id="rId33"/>
    <p:sldId id="2480" r:id="rId34"/>
    <p:sldId id="2481" r:id="rId35"/>
    <p:sldId id="2482" r:id="rId36"/>
    <p:sldId id="2483" r:id="rId37"/>
    <p:sldId id="2484" r:id="rId38"/>
    <p:sldId id="2485" r:id="rId39"/>
    <p:sldId id="2443" r:id="rId40"/>
    <p:sldId id="2445" r:id="rId41"/>
    <p:sldId id="2444" r:id="rId42"/>
    <p:sldId id="2446" r:id="rId43"/>
    <p:sldId id="2448" r:id="rId44"/>
    <p:sldId id="2449" r:id="rId45"/>
    <p:sldId id="2450" r:id="rId46"/>
  </p:sldIdLst>
  <p:sldSz cx="18288000" cy="10287000"/>
  <p:notesSz cx="7102475" cy="9388475"/>
  <p:embeddedFontLst>
    <p:embeddedFont>
      <p:font typeface="Angsana New" pitchFamily="18" charset="-34"/>
      <p:regular r:id="rId48"/>
      <p:bold r:id="rId49"/>
      <p:italic r:id="rId50"/>
      <p:boldItalic r:id="rId51"/>
    </p:embeddedFont>
    <p:embeddedFont>
      <p:font typeface="IrisUPC" pitchFamily="34" charset="-34"/>
      <p:regular r:id="rId52"/>
      <p:bold r:id="rId53"/>
      <p:italic r:id="rId54"/>
      <p:boldItalic r:id="rId55"/>
    </p:embeddedFont>
    <p:embeddedFont>
      <p:font typeface="Cordia New" pitchFamily="34" charset="-34"/>
      <p:regular r:id="rId56"/>
      <p:bold r:id="rId57"/>
      <p:italic r:id="rId58"/>
      <p:boldItalic r:id="rId59"/>
    </p:embeddedFont>
    <p:embeddedFont>
      <p:font typeface="Wingdings 3" pitchFamily="18" charset="2"/>
      <p:regular r:id="rId60"/>
    </p:embeddedFont>
    <p:embeddedFont>
      <p:font typeface="Arial Black" pitchFamily="34" charset="0"/>
      <p:bold r:id="rId61"/>
    </p:embeddedFont>
    <p:embeddedFont>
      <p:font typeface="Trebuchet MS" pitchFamily="34" charset="0"/>
      <p:regular r:id="rId62"/>
      <p:bold r:id="rId63"/>
      <p:italic r:id="rId64"/>
      <p:boldItalic r:id="rId65"/>
    </p:embeddedFont>
    <p:embeddedFont>
      <p:font typeface="TH SarabunPSK" pitchFamily="34" charset="-34"/>
      <p:regular r:id="rId66"/>
      <p:bold r:id="rId67"/>
      <p:italic r:id="rId68"/>
      <p:boldItalic r:id="rId69"/>
    </p:embeddedFont>
    <p:embeddedFont>
      <p:font typeface="Calibri" pitchFamily="34" charset="0"/>
      <p:regular r:id="rId70"/>
      <p:bold r:id="rId71"/>
      <p:italic r:id="rId72"/>
      <p:boldItalic r:id="rId73"/>
    </p:embeddedFont>
    <p:embeddedFont>
      <p:font typeface="Calibri Light" pitchFamily="34" charset="0"/>
      <p:regular r:id="rId74"/>
      <p:italic r:id="rId75"/>
    </p:embeddedFont>
    <p:embeddedFont>
      <p:font typeface="Kanit" charset="-34"/>
      <p:regular r:id="rId76"/>
      <p:bold r:id="rId77"/>
    </p:embeddedFont>
    <p:embeddedFont>
      <p:font typeface="LilyUPC" pitchFamily="34" charset="-34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FFCCFF"/>
    <a:srgbClr val="B9B9B9"/>
    <a:srgbClr val="960000"/>
    <a:srgbClr val="F4E9E9"/>
    <a:srgbClr val="4F81BD"/>
    <a:srgbClr val="FF9647"/>
    <a:srgbClr val="506CF6"/>
    <a:srgbClr val="FF84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สไตล์สีอ่อน 2 - เน้น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สไตล์สีปานกลาง 1 - เน้น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สไตล์สีอ่อน 2 - เน้น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สไตล์สีปานกลาง 1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สไตล์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9424" autoAdjust="0"/>
  </p:normalViewPr>
  <p:slideViewPr>
    <p:cSldViewPr>
      <p:cViewPr>
        <p:scale>
          <a:sx n="54" d="100"/>
          <a:sy n="54" d="100"/>
        </p:scale>
        <p:origin x="-300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6" Type="http://schemas.openxmlformats.org/officeDocument/2006/relationships/font" Target="fonts/font29.fntdata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font" Target="fonts/font33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font" Target="fonts/font3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5"/>
          </a:xfrm>
          <a:prstGeom prst="rect">
            <a:avLst/>
          </a:prstGeom>
        </p:spPr>
        <p:txBody>
          <a:bodyPr vert="horz" lIns="94226" tIns="47114" rIns="94226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5"/>
          </a:xfrm>
          <a:prstGeom prst="rect">
            <a:avLst/>
          </a:prstGeom>
        </p:spPr>
        <p:txBody>
          <a:bodyPr vert="horz" lIns="94226" tIns="47114" rIns="94226" bIns="47114" rtlCol="0"/>
          <a:lstStyle>
            <a:lvl1pPr algn="r">
              <a:defRPr sz="1200"/>
            </a:lvl1pPr>
          </a:lstStyle>
          <a:p>
            <a:fld id="{9F6374CE-48A4-4FD3-8AA8-493363ECBA6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6" tIns="47114" rIns="94226" bIns="47114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2"/>
          </a:xfrm>
          <a:prstGeom prst="rect">
            <a:avLst/>
          </a:prstGeom>
        </p:spPr>
        <p:txBody>
          <a:bodyPr vert="horz" lIns="94226" tIns="47114" rIns="94226" bIns="47114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4"/>
          </a:xfrm>
          <a:prstGeom prst="rect">
            <a:avLst/>
          </a:prstGeom>
        </p:spPr>
        <p:txBody>
          <a:bodyPr vert="horz" lIns="94226" tIns="47114" rIns="94226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4"/>
          </a:xfrm>
          <a:prstGeom prst="rect">
            <a:avLst/>
          </a:prstGeom>
        </p:spPr>
        <p:txBody>
          <a:bodyPr vert="horz" lIns="94226" tIns="47114" rIns="94226" bIns="47114" rtlCol="0" anchor="b"/>
          <a:lstStyle>
            <a:lvl1pPr algn="r">
              <a:defRPr sz="1200"/>
            </a:lvl1pPr>
          </a:lstStyle>
          <a:p>
            <a:fld id="{AE49A678-55F8-4CA1-AC09-3DE1B02AF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2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77A63-8E60-40AB-A23E-B1DE6DE7BBAD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0683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9244A-B811-4EB0-8C7C-DB5F6552521F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610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9244A-B811-4EB0-8C7C-DB5F6552521F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109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1D7AD-5089-FE09-1CC0-2D0BEBDF8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AF28973-D968-4D6E-C825-885563D4E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CF59BC-3EF9-E6D9-D529-3685FD90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9BABF-2D73-A8C2-DE05-FDECAAC3E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D9F753-F13C-94A4-0139-12C32E78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3C9894D-D577-6A92-BC08-2D22CBDC9C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97877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E0ABD8-16DA-B703-3274-5FCEFEE4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79DB2C-4197-1528-C5E3-E34525968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32104B-A0EA-A5F0-E937-A6F1CC65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0905BC-F9AB-75D8-0BD9-DC900070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CBDFF8-F3C0-DAB0-D8B3-A4EF1824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3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A220D3F-86FA-B8BA-D554-FE4559E8A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0A624A4-D330-8814-E030-9AACC83D6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FDADFA-0CFB-9688-1CFF-13DA2423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0BD2FA-2BBC-0DA1-8054-ED72D0C0F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6DF703-AAFE-6D3D-5BEB-20B9E355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1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0" y="3606801"/>
            <a:ext cx="11650404" cy="2469454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0" y="6076250"/>
            <a:ext cx="11650404" cy="164534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0565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1889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2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5087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5"/>
            <a:ext cx="6276052" cy="582115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4" y="3240884"/>
            <a:ext cx="6276052" cy="58211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1844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9" y="3241475"/>
            <a:ext cx="6278434" cy="864394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9" y="4105868"/>
            <a:ext cx="6278434" cy="4956176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4" y="3241475"/>
            <a:ext cx="6278428" cy="864394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1118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19812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4158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8620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2247906"/>
            <a:ext cx="5781792" cy="19177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6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165605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4" indent="0">
              <a:buNone/>
              <a:defRPr sz="2100"/>
            </a:lvl2pPr>
            <a:lvl3pPr marL="1371190" indent="0">
              <a:buNone/>
              <a:defRPr sz="1800"/>
            </a:lvl3pPr>
            <a:lvl4pPr marL="2056784" indent="0">
              <a:buNone/>
              <a:defRPr sz="1500"/>
            </a:lvl4pPr>
            <a:lvl5pPr marL="2742376" indent="0">
              <a:buNone/>
              <a:defRPr sz="1500"/>
            </a:lvl5pPr>
            <a:lvl6pPr marL="3427972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4" indent="0">
              <a:buNone/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17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F41D4D-D627-5F7B-928D-3331A3EC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F06ECA-A6F4-F98B-2823-D41E0C340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DC849C-FD7C-9400-672A-FD77B58F8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500E19-6CA1-5B6D-A316-BCBF903A2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5C99F2-9CB4-6927-E4D1-3289F4A7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1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0" cy="8501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3" y="914401"/>
            <a:ext cx="12895002" cy="576857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8"/>
            <a:ext cx="12895000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9467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4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2184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2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4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812806" y="118556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6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40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3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2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5193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2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8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2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812806" y="118556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6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3030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914400"/>
            <a:ext cx="12882304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8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2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3096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5680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1" y="914400"/>
            <a:ext cx="1957114" cy="7877176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6" cy="7877176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0792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217E40D-B216-4710-BD18-207E86DC4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1" y="-449010"/>
            <a:ext cx="17087002" cy="1118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7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5CC2C8-5772-8854-B415-F82A1A97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D51B68-92B9-5B2F-0E00-63E5EEFE4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138B73-A03C-E3FC-CCD4-F7FEDE248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457D0E-BE60-F9D4-8BF9-83A6F187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E9B4FE-806F-B538-85A1-66E11676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28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0E9C7A-CEA6-06C7-5051-05F6A6C8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8938BE-E0B4-CD23-75A9-5E1B6B81F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F0D9806-6CDD-AC8F-AE37-12A1E1F51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79B7A56-5D22-A256-D18E-55B44C38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CB5B4C-0E2A-0102-F56C-589075AE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B7967F-393A-8A72-F6AD-8D63C45B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7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446870-FBEC-5025-413E-0A744C43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B5C45C-6206-249C-3E3A-7C65769C3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28D3EA-12F8-51F0-3134-85EC57DA7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471702-0443-5ABB-D886-3BD0F15BC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3E1E782-7C14-5122-208F-7BBC10C8D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1A419C9-B26E-8127-450E-36D37097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2550993-E170-30CB-8778-56F9325AD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D320784-7387-D1B9-11C4-8846F080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8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70A79C-889E-13FA-62BC-B2980BF7A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03D8D9-D11A-3E7D-BB13-0BE69C6FC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60CDA27-FEC2-50EC-59B8-1B6B3E34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9CD953-4393-4459-3D2D-CA112371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4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6137703-2F2E-E61F-A30A-E88911AA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43F56BF-BE04-8968-E5C8-7A6DF6FD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EB85B4-B3C9-697B-C0AC-14632EF9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4EC5CE9-BB55-33CD-BFC3-BD0143D502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23537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A369DA-AD3C-02F0-5087-B537E7E51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A43FC9-896F-9A59-E6F7-72F9DAA82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802C62B-9321-0AF8-B121-A0396290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18D41C-8689-ABB1-D103-037ABB04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92CB5AE-0375-546E-1A67-857BD377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E135D65-99FE-032B-C2B7-7062E5B2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3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0B718D-D4D9-1619-3516-2628F9002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030CF93-D55E-012C-5204-F8F6B998D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94DDD8-E75C-AAA7-250D-2561A5CB2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76B404-EA8D-8FB6-4254-FA4EE559F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BC51CB-A873-23C0-C116-95FACB97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3C38CAC-D72D-17E0-5500-3ACA1E23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9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498B60E-8057-0ACA-180F-22854A8F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6E39C0-55C3-744B-814E-765C51CF6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4AC2BB-1FC8-C04B-0B3D-7DA1C9120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AB4C3-571C-4390-87DF-19AF34705580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2E953C-9633-FBAB-5227-FBC8BA688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6EFC33-595B-3B76-66A7-7C7EC5FA7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244A6-71AC-4B29-9CB3-6A5DCDEA50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C206AC5-437F-380E-6741-896BD5C22928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3753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6D691-7B87-40DB-BC41-9DBBD625E1DC}" type="datetimeFigureOut">
              <a:rPr lang="th-TH" smtClean="0"/>
              <a:t>10/04/68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3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6" y="9062044"/>
            <a:ext cx="102500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5D8D883-7E09-4E3B-A9EF-EA190585A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878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6" indent="-428626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20.svg"/><Relationship Id="rId4" Type="http://schemas.openxmlformats.org/officeDocument/2006/relationships/image" Target="../media/image16.svg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1155120" y="3009900"/>
            <a:ext cx="15977755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th-TH" sz="6600" b="1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/>
            <a:r>
              <a:rPr lang="th-TH" sz="6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การประชุมขับเคลื่อน</a:t>
            </a:r>
            <a:r>
              <a:rPr lang="th-TH" sz="6600" b="1" i="0" u="none" strike="noStrik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การประเมินคุณธรรมและความโปร่งใส</a:t>
            </a:r>
            <a:endParaRPr lang="en-US" sz="6600" b="1" i="0" u="none" strike="noStrike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th-TH" sz="6600" b="1" i="0" u="none" strike="noStrik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ในการดำเนินงานของหน่วยงานภาครัฐ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th-TH" sz="6600" b="1" i="0" u="none" strike="noStrik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i="0" u="none" strike="noStrik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800" b="1" i="0" u="none" strike="noStrik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Integrity &amp; Transparency Assessment : ITA) </a:t>
            </a:r>
            <a:r>
              <a:rPr lang="th-TH" sz="4800" b="1" i="0" u="none" strike="noStrik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ของสถานีตำรวจภูธรบางละมุง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th-TH" sz="4800" b="1" i="0" u="none" strike="noStrik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</a:t>
            </a:r>
            <a:r>
              <a:rPr lang="th-TH" sz="4800" b="1" i="0" u="none" strike="noStrike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en-US" sz="4800" b="1" i="0" u="none" strike="noStrike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th-TH" sz="4800" b="1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 defTabSz="1371600">
              <a:lnSpc>
                <a:spcPct val="115000"/>
              </a:lnSpc>
            </a:pPr>
            <a:endParaRPr lang="th-TH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 defTabSz="1371600">
              <a:lnSpc>
                <a:spcPct val="115000"/>
              </a:lnSpc>
            </a:pPr>
            <a:endParaRPr lang="th-TH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 defTabSz="1371600">
              <a:lnSpc>
                <a:spcPct val="115000"/>
              </a:lnSpc>
            </a:pPr>
            <a:r>
              <a:rPr lang="th-TH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วันที่ 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10 </a:t>
            </a:r>
            <a:r>
              <a:rPr lang="th-TH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มีนาคม 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2568 </a:t>
            </a:r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เวลา 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</a:t>
            </a:r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0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0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0 </a:t>
            </a:r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น.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ณ ห้องประชุม ชั้น 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</a:t>
            </a:r>
          </a:p>
        </p:txBody>
      </p:sp>
      <p:pic>
        <p:nvPicPr>
          <p:cNvPr id="1028" name="Picture 4" descr="งานวางแผนและงบประมาณ">
            <a:extLst>
              <a:ext uri="{FF2B5EF4-FFF2-40B4-BE49-F238E27FC236}">
                <a16:creationId xmlns="" xmlns:a16="http://schemas.microsoft.com/office/drawing/2014/main" id="{D5819060-BB43-56FB-A956-82661B34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65" y="8101875"/>
            <a:ext cx="3016266" cy="10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ITA2567\ตราสภ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91" y="419100"/>
            <a:ext cx="2819215" cy="340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ITA 68\OIT\OIT 6\New folder\การประเมิน ITA สน. สภ. 68_Pag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26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ITA 68\OIT\OIT 6\New folder\การประเมิน ITA สน. สภ. 68_Page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981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ITA 68\OIT\OIT 6\New folder\การประเมิน ITA สน. สภ. 68_Pag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7" y="228600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0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ITA 68\OIT\OIT 6\New folder\การประเมิน ITA สน. สภ. 68_Pag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96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ITA 68\OIT\OIT 6\New folder\การประเมิน ITA สน. สภ. 68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0" y="260838"/>
            <a:ext cx="17881598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99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ITA 68\OIT\OIT 6\New folder\การประเมิน ITA สน. สภ. 68_Pag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0515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678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ITA 68\OIT\OIT 6\New folder\การประเมิน ITA สน. สภ. 68_Page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8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242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ITA 68\OIT\OIT 6\New folder\การประเมิน ITA สน. สภ. 68_Pag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6377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006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ITA 68\OIT\OIT 6\New folder\การประเมิน ITA สน. สภ. 68_Page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84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ITA 68\OIT\OIT 6\New folder\การประเมิน ITA สน. สภ. 68_Pag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54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07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808892"/>
            <a:ext cx="16289215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สถานีตำรวจภูธรบางละมุง ได้ดำเนินการประชุมการขับเคลื่อนการประเมินคุณธรรมและความโปร่งใสในการดำเนินงานของหน่วยงานภาครัฐ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Integrity and Transparency Assessment: ITA)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ของสถานีตำรวจ ประจำปีงบประมาณ พ.ศ. 2567 โดยมี พันตำรวจเอก นาวิน สินธุรัตน์  ผู้กำกับการสถานีตำรวจภูธรบางละมุง เป็นประธานการประชุม ซึ่งการประชุมดังกล่าวมีวัตถุประสงค์เพื่อแจ้งคำสั่งแต่งตั้งคณะกรรมการขับเคลื่อนการประเมินคุณธรรมและความโปร่งใสในการดำเนินงานของหน่วยงานภาครัฐ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Integrity and Transparency Assessment: ITA)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ของสถานีตำรวจ และทำความเข้าใจ กรอบการประเมินคุณธรรมและ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ความโปร่งใสในการดำเนินงานของหน่วยงานภาครัฐ 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Integrity and Transparency Assessment: ITA)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ของสถานีตำรวจ ประจำปีงบประมาณ พ.ศ. 2567 ประกอบด้วย 3 ประเด็นสำคัญ ได้แก่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1) การเปิดเผยข้อมูลสาธารณะ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Open Data Integrity and Transparency Assessment: OIT)</a:t>
            </a: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ให้สถานีตำรวจศึกษาการเข้าใช้ระบบ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TAP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พร้อมจัดทำข้อมู ลสาธารณะตามแบบฟอร์มที่กำหนดลงในระบบดังกล่าว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2) แบบวัดการรับรู้ของผู้มีส่วนได้ส่วนเสียภายใน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Internal Integrity and Transparency Assessment: ITT)</a:t>
            </a: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ให้สถานีตำรวจทำความเข้าใจในข้อคำถามและสร้างความตระหนักรู้เกี่ยวกับประเด็นข้อคำถาม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ให้ผู้มีส่วนได้ส่วนเสียภายในทราบ ก่อนทำการประเมินแบบวัดการรับรู้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3) แบบวัดการรับรู้ของผู้มีส่วนได้ส่วนเสียภายนอก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External Integrity and Transparency Assessment ETT)</a:t>
            </a:r>
          </a:p>
          <a:p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ให้สถานีตำรวจนำช่องทางการเปิดเผยข้อมูลสาธารณะ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O/T)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เปิดเผย ณ จุดให้บริการ และพัฒนา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การให้บริการเพื่อสร้างความรวดเร็วและความสะดวกให้แก่ประชาชน ก่อนทำการประเมินแบบวัดการรับรู้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4" descr="งานวางแผนและงบประมาณ">
            <a:extLst>
              <a:ext uri="{FF2B5EF4-FFF2-40B4-BE49-F238E27FC236}">
                <a16:creationId xmlns="" xmlns:a16="http://schemas.microsoft.com/office/drawing/2014/main" id="{D5819060-BB43-56FB-A956-82661B34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127365"/>
            <a:ext cx="3016266" cy="10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72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ITA 68\OIT\OIT 6\New folder\การประเมิน ITA สน. สภ. 68_Pag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69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ITA 68\OIT\OIT 6\New folder\การประเมิน ITA สน. สภ. 68_Page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74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ITA 68\OIT\OIT 6\New folder\การประเมิน ITA สน. สภ. 68_Pag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4654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926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ITA 68\OIT\OIT 6\New folder\การประเมิน ITA สน. สภ. 68_Page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792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48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ITA 68\OIT\OIT 6\New folder\การประเมิน ITA สน. สภ. 68_Page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31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7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ITA 68\OIT\OIT 6\New folder\การประเมิน ITA สน. สภ. 68_Page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377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428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ITA 68\OIT\OIT 6\New folder\การประเมิน ITA สน. สภ. 68_Page_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5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ITA 68\OIT\OIT 6\New folder\การประเมิน ITA สน. สภ. 68_Page_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54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15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ITA 68\OIT\OIT 6\New folder\การประเมิน ITA สน. สภ. 68_Page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89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ITA 68\OIT\OIT 6\New folder\การประเมิน ITA สน. สภ. 68_Page_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42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ITA 68\OIT\OIT 6\New folder\การประเมิน ITA สน. สภ. 68_Pag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891"/>
            <a:ext cx="180752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55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\Desktop\ITA 68\OIT\OIT 6\New folder\การประเมิน ITA สน. สภ. 68_Page_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336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ITA 68\OIT\OIT 6\New folder\การประเมิน ITA สน. สภ. 68_Page_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89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ITA 68\OIT\OIT 6\New folder\การประเมิน ITA สน. สภ. 68_Page_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753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83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Desktop\ITA 68\OIT\OIT 6\New folder\การประเมิน ITA สน. สภ. 68_Page_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831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ITA 68\OIT\OIT 6\New folder\การประเมิน ITA สน. สภ. 68_Page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49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ITA 68\OIT\OIT 6\New folder\การประเมิน ITA สน. สภ. 68_Page_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106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esktop\ITA 68\OIT\OIT 6\New folder\การประเมิน ITA สน. สภ. 68_Page_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54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081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Desktop\ITA 68\OIT\OIT 6\New folder\การประเมิน ITA สน. สภ. 68_Page_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502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กลุ่ม 19">
            <a:extLst>
              <a:ext uri="{FF2B5EF4-FFF2-40B4-BE49-F238E27FC236}">
                <a16:creationId xmlns="" xmlns:a16="http://schemas.microsoft.com/office/drawing/2014/main" id="{7DEEF9C4-7989-59D3-E5D1-1C4CFAF0E736}"/>
              </a:ext>
            </a:extLst>
          </p:cNvPr>
          <p:cNvGrpSpPr/>
          <p:nvPr/>
        </p:nvGrpSpPr>
        <p:grpSpPr>
          <a:xfrm>
            <a:off x="5843438" y="-649573"/>
            <a:ext cx="6539061" cy="8521115"/>
            <a:chOff x="2542288" y="1238615"/>
            <a:chExt cx="3945522" cy="5317182"/>
          </a:xfrm>
        </p:grpSpPr>
        <p:pic>
          <p:nvPicPr>
            <p:cNvPr id="21" name="Picture 17">
              <a:extLst>
                <a:ext uri="{FF2B5EF4-FFF2-40B4-BE49-F238E27FC236}">
                  <a16:creationId xmlns="" xmlns:a16="http://schemas.microsoft.com/office/drawing/2014/main" id="{52144F58-C8D1-DF8E-D84D-D791FDFA1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50759" y="2440997"/>
              <a:ext cx="3837051" cy="4114800"/>
            </a:xfrm>
            <a:prstGeom prst="rect">
              <a:avLst/>
            </a:prstGeom>
          </p:spPr>
        </p:pic>
        <p:sp>
          <p:nvSpPr>
            <p:cNvPr id="22" name="กล่องข้อความ 21">
              <a:extLst>
                <a:ext uri="{FF2B5EF4-FFF2-40B4-BE49-F238E27FC236}">
                  <a16:creationId xmlns="" xmlns:a16="http://schemas.microsoft.com/office/drawing/2014/main" id="{ECFDCBAE-AD5F-258E-61A5-FC67F6204AB4}"/>
                </a:ext>
              </a:extLst>
            </p:cNvPr>
            <p:cNvSpPr txBox="1"/>
            <p:nvPr/>
          </p:nvSpPr>
          <p:spPr>
            <a:xfrm>
              <a:off x="3595251" y="3933681"/>
              <a:ext cx="2589220" cy="1382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800" b="1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Cordia New" panose="020B0304020202020204" pitchFamily="34" charset="-34"/>
                </a:rPr>
                <a:t>IIT</a:t>
              </a:r>
              <a:endParaRPr lang="th-TH" sz="138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3" name="กล่องข้อความ 22">
              <a:extLst>
                <a:ext uri="{FF2B5EF4-FFF2-40B4-BE49-F238E27FC236}">
                  <a16:creationId xmlns="" xmlns:a16="http://schemas.microsoft.com/office/drawing/2014/main" id="{25320F79-AF38-D2D6-43D0-6EF7007ED7CE}"/>
                </a:ext>
              </a:extLst>
            </p:cNvPr>
            <p:cNvSpPr txBox="1"/>
            <p:nvPr/>
          </p:nvSpPr>
          <p:spPr>
            <a:xfrm>
              <a:off x="2542288" y="1238615"/>
              <a:ext cx="3837051" cy="4934138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>
                  <a:gd name="adj" fmla="val 20107680"/>
                </a:avLst>
              </a:prstTxWarp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3600" b="1" dirty="0">
                  <a:solidFill>
                    <a:srgbClr val="002060"/>
                  </a:solidFill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Internal Integrity and Transparency Assessment</a:t>
              </a:r>
              <a:endPara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24" name="สี่เหลี่ยมผืนผ้า: มุมมน 23">
            <a:extLst>
              <a:ext uri="{FF2B5EF4-FFF2-40B4-BE49-F238E27FC236}">
                <a16:creationId xmlns="" xmlns:a16="http://schemas.microsoft.com/office/drawing/2014/main" id="{E3863FBB-EB76-5A56-F801-C82370C6E4EE}"/>
              </a:ext>
            </a:extLst>
          </p:cNvPr>
          <p:cNvSpPr/>
          <p:nvPr/>
        </p:nvSpPr>
        <p:spPr>
          <a:xfrm>
            <a:off x="3600450" y="8191500"/>
            <a:ext cx="12249150" cy="979392"/>
          </a:xfrm>
          <a:prstGeom prst="roundRect">
            <a:avLst>
              <a:gd name="adj" fmla="val 50000"/>
            </a:avLst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/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="" xmlns:a16="http://schemas.microsoft.com/office/drawing/2014/main" id="{9BA4F94C-5532-7F0C-28E4-43146BE91A27}"/>
              </a:ext>
            </a:extLst>
          </p:cNvPr>
          <p:cNvSpPr txBox="1"/>
          <p:nvPr/>
        </p:nvSpPr>
        <p:spPr>
          <a:xfrm>
            <a:off x="4236575" y="8233154"/>
            <a:ext cx="10995166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4000" b="1" spc="300" dirty="0">
                <a:solidFill>
                  <a:schemeClr val="bg1"/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แบบวัดการรับรู้ของผู้มีส่วนได้ส่วนเสียภายใน</a:t>
            </a:r>
            <a:endParaRPr lang="en-US" sz="4000" spc="300" dirty="0">
              <a:solidFill>
                <a:schemeClr val="bg1"/>
              </a:solidFill>
              <a:effectLst/>
              <a:latin typeface="Kanit" pitchFamily="2" charset="-34"/>
              <a:ea typeface="Calibri" panose="020F0502020204030204" pitchFamily="34" charset="0"/>
              <a:cs typeface="Kanit" pitchFamily="2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="" xmlns:a16="http://schemas.microsoft.com/office/drawing/2014/main" id="{13682D51-B28F-7C00-3D4B-98D7F0AAF818}"/>
              </a:ext>
            </a:extLst>
          </p:cNvPr>
          <p:cNvGrpSpPr/>
          <p:nvPr/>
        </p:nvGrpSpPr>
        <p:grpSpPr>
          <a:xfrm>
            <a:off x="-137816" y="1276710"/>
            <a:ext cx="8119374" cy="8308430"/>
            <a:chOff x="6864653" y="989285"/>
            <a:chExt cx="8500374" cy="8308430"/>
          </a:xfrm>
        </p:grpSpPr>
        <p:pic>
          <p:nvPicPr>
            <p:cNvPr id="64526" name="Picture 14" descr="รูปนักธุรกิจแนะนำตัวละคร PNG , ตัวละครภาพตัดปะ, การแนะนำตัวละคร,  ตัวเลขทางธุรกิจภาพ PNG และ เวกเตอร์ สำหรับการดาวน์โหลดฟรี">
              <a:extLst>
                <a:ext uri="{FF2B5EF4-FFF2-40B4-BE49-F238E27FC236}">
                  <a16:creationId xmlns="" xmlns:a16="http://schemas.microsoft.com/office/drawing/2014/main" id="{9602FE00-66CB-E8E7-5BEE-AA6DB3239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6" b="98062" l="10000" r="90000">
                          <a14:foregroundMark x1="55000" y1="4005" x2="57500" y2="8915"/>
                          <a14:foregroundMark x1="57500" y1="20801" x2="56563" y2="20026"/>
                          <a14:foregroundMark x1="56563" y1="19767" x2="57500" y2="29070"/>
                          <a14:foregroundMark x1="56250" y1="17959" x2="52500" y2="25194"/>
                          <a14:foregroundMark x1="65000" y1="90052" x2="60938" y2="98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64653" y="989285"/>
              <a:ext cx="8500374" cy="8308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สื่อความรู้เกี่ยวกับการประเมินคุณธรรมและความโปร่งใส จัดทำโดย สำนักงาน ป.ป.ช.">
              <a:extLst>
                <a:ext uri="{FF2B5EF4-FFF2-40B4-BE49-F238E27FC236}">
                  <a16:creationId xmlns="" xmlns:a16="http://schemas.microsoft.com/office/drawing/2014/main" id="{C489C38B-73E4-F3CB-0CEC-CDD21E5D73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66"/>
            <a:stretch/>
          </p:blipFill>
          <p:spPr bwMode="auto">
            <a:xfrm>
              <a:off x="10134600" y="3230776"/>
              <a:ext cx="442046" cy="26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687FC589-DA33-8310-E892-CD7578303D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838251" y="4290343"/>
            <a:ext cx="3117849" cy="1706314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8CE648E1-21C2-30E4-6D2F-2B544D37AD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89686" y="-853157"/>
            <a:ext cx="3117849" cy="1706314"/>
          </a:xfrm>
          <a:prstGeom prst="rect">
            <a:avLst/>
          </a:prstGeom>
        </p:spPr>
      </p:pic>
      <p:sp>
        <p:nvSpPr>
          <p:cNvPr id="8" name="ตัวแทนหมายเลขสไลด์ 1">
            <a:extLst>
              <a:ext uri="{FF2B5EF4-FFF2-40B4-BE49-F238E27FC236}">
                <a16:creationId xmlns="" xmlns:a16="http://schemas.microsoft.com/office/drawing/2014/main" id="{840DB514-1CF5-2FE3-A11B-2A32005C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602200" y="9944100"/>
            <a:ext cx="685800" cy="31901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33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74434" y="8352692"/>
            <a:ext cx="7515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https://itap.nacc.go.th/s/F85973850</a:t>
            </a:r>
            <a:endParaRPr lang="th-TH" sz="3600" dirty="0"/>
          </a:p>
        </p:txBody>
      </p:sp>
      <p:pic>
        <p:nvPicPr>
          <p:cNvPr id="1028" name="Picture 4" descr="C:\Users\admin\Desktop\ITA 68\OIT\OIT 6\1744285702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34" y="1181308"/>
            <a:ext cx="6858000" cy="68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3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ITA 68\OIT\OIT 6\New folder\การประเมิน ITA สน. สภ. 68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7" y="96717"/>
            <a:ext cx="17881598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51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="" xmlns:a16="http://schemas.microsoft.com/office/drawing/2014/main" id="{3315B8FF-339F-7623-651D-8EF512E785CC}"/>
              </a:ext>
            </a:extLst>
          </p:cNvPr>
          <p:cNvGrpSpPr/>
          <p:nvPr/>
        </p:nvGrpSpPr>
        <p:grpSpPr>
          <a:xfrm>
            <a:off x="6363336" y="-709541"/>
            <a:ext cx="6362064" cy="8291441"/>
            <a:chOff x="7480299" y="1439757"/>
            <a:chExt cx="3882731" cy="5110884"/>
          </a:xfrm>
        </p:grpSpPr>
        <p:grpSp>
          <p:nvGrpSpPr>
            <p:cNvPr id="3" name="กลุ่ม 2">
              <a:extLst>
                <a:ext uri="{FF2B5EF4-FFF2-40B4-BE49-F238E27FC236}">
                  <a16:creationId xmlns="" xmlns:a16="http://schemas.microsoft.com/office/drawing/2014/main" id="{DAE5C983-C6BD-DFC4-E487-0224FEE41DDE}"/>
                </a:ext>
              </a:extLst>
            </p:cNvPr>
            <p:cNvGrpSpPr/>
            <p:nvPr/>
          </p:nvGrpSpPr>
          <p:grpSpPr>
            <a:xfrm>
              <a:off x="7480299" y="1439757"/>
              <a:ext cx="3882731" cy="5110884"/>
              <a:chOff x="7480299" y="1439757"/>
              <a:chExt cx="3882731" cy="5110884"/>
            </a:xfrm>
          </p:grpSpPr>
          <p:grpSp>
            <p:nvGrpSpPr>
              <p:cNvPr id="5" name="กลุ่ม 4">
                <a:extLst>
                  <a:ext uri="{FF2B5EF4-FFF2-40B4-BE49-F238E27FC236}">
                    <a16:creationId xmlns="" xmlns:a16="http://schemas.microsoft.com/office/drawing/2014/main" id="{AB2AB468-971D-7761-18FC-C97B051CBCFB}"/>
                  </a:ext>
                </a:extLst>
              </p:cNvPr>
              <p:cNvGrpSpPr/>
              <p:nvPr/>
            </p:nvGrpSpPr>
            <p:grpSpPr>
              <a:xfrm>
                <a:off x="7525979" y="2440997"/>
                <a:ext cx="3837051" cy="4109644"/>
                <a:chOff x="12285156" y="2552700"/>
                <a:chExt cx="3837051" cy="4109644"/>
              </a:xfrm>
            </p:grpSpPr>
            <p:sp>
              <p:nvSpPr>
                <p:cNvPr id="7" name="รูปแบบอิสระ: รูปร่าง 6">
                  <a:extLst>
                    <a:ext uri="{FF2B5EF4-FFF2-40B4-BE49-F238E27FC236}">
                      <a16:creationId xmlns="" xmlns:a16="http://schemas.microsoft.com/office/drawing/2014/main" id="{5E8402EA-4BD0-66DE-6BA7-5314A4378A20}"/>
                    </a:ext>
                  </a:extLst>
                </p:cNvPr>
                <p:cNvSpPr/>
                <p:nvPr/>
              </p:nvSpPr>
              <p:spPr>
                <a:xfrm>
                  <a:off x="14067953" y="2552700"/>
                  <a:ext cx="2054254" cy="4109644"/>
                </a:xfrm>
                <a:custGeom>
                  <a:avLst/>
                  <a:gdLst>
                    <a:gd name="connsiteX0" fmla="*/ 2054254 w 2054254"/>
                    <a:gd name="connsiteY0" fmla="*/ 2054822 h 4109644"/>
                    <a:gd name="connsiteX1" fmla="*/ 0 w 2054254"/>
                    <a:gd name="connsiteY1" fmla="*/ 0 h 4109644"/>
                    <a:gd name="connsiteX2" fmla="*/ 0 w 2054254"/>
                    <a:gd name="connsiteY2" fmla="*/ 4109645 h 4109644"/>
                    <a:gd name="connsiteX3" fmla="*/ 2054254 w 2054254"/>
                    <a:gd name="connsiteY3" fmla="*/ 2054822 h 4109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4254" h="4109644">
                      <a:moveTo>
                        <a:pt x="2054254" y="2054822"/>
                      </a:moveTo>
                      <a:cubicBezTo>
                        <a:pt x="2054254" y="919959"/>
                        <a:pt x="1134507" y="0"/>
                        <a:pt x="0" y="0"/>
                      </a:cubicBezTo>
                      <a:lnTo>
                        <a:pt x="0" y="4109645"/>
                      </a:lnTo>
                      <a:cubicBezTo>
                        <a:pt x="1134221" y="4109645"/>
                        <a:pt x="2054254" y="3189686"/>
                        <a:pt x="2054254" y="2054822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3200"/>
                </a:p>
              </p:txBody>
            </p:sp>
            <p:sp>
              <p:nvSpPr>
                <p:cNvPr id="8" name="รูปแบบอิสระ: รูปร่าง 7">
                  <a:extLst>
                    <a:ext uri="{FF2B5EF4-FFF2-40B4-BE49-F238E27FC236}">
                      <a16:creationId xmlns="" xmlns:a16="http://schemas.microsoft.com/office/drawing/2014/main" id="{021CDBE8-7176-A52E-5182-05CF2B1B1B33}"/>
                    </a:ext>
                  </a:extLst>
                </p:cNvPr>
                <p:cNvSpPr/>
                <p:nvPr/>
              </p:nvSpPr>
              <p:spPr>
                <a:xfrm>
                  <a:off x="12285156" y="2824888"/>
                  <a:ext cx="3564734" cy="3565268"/>
                </a:xfrm>
                <a:custGeom>
                  <a:avLst/>
                  <a:gdLst>
                    <a:gd name="connsiteX0" fmla="*/ 1782511 w 3564734"/>
                    <a:gd name="connsiteY0" fmla="*/ 3565269 h 3565268"/>
                    <a:gd name="connsiteX1" fmla="*/ 0 w 3564734"/>
                    <a:gd name="connsiteY1" fmla="*/ 1782635 h 3565268"/>
                    <a:gd name="connsiteX2" fmla="*/ 1782511 w 3564734"/>
                    <a:gd name="connsiteY2" fmla="*/ 0 h 3565268"/>
                    <a:gd name="connsiteX3" fmla="*/ 3564735 w 3564734"/>
                    <a:gd name="connsiteY3" fmla="*/ 1782635 h 3565268"/>
                    <a:gd name="connsiteX4" fmla="*/ 1782511 w 3564734"/>
                    <a:gd name="connsiteY4" fmla="*/ 3565269 h 3565268"/>
                    <a:gd name="connsiteX5" fmla="*/ 1782511 w 3564734"/>
                    <a:gd name="connsiteY5" fmla="*/ 95471 h 3565268"/>
                    <a:gd name="connsiteX6" fmla="*/ 95449 w 3564734"/>
                    <a:gd name="connsiteY6" fmla="*/ 1782635 h 3565268"/>
                    <a:gd name="connsiteX7" fmla="*/ 1782511 w 3564734"/>
                    <a:gd name="connsiteY7" fmla="*/ 3469798 h 3565268"/>
                    <a:gd name="connsiteX8" fmla="*/ 3469286 w 3564734"/>
                    <a:gd name="connsiteY8" fmla="*/ 1782635 h 3565268"/>
                    <a:gd name="connsiteX9" fmla="*/ 1782511 w 3564734"/>
                    <a:gd name="connsiteY9" fmla="*/ 95471 h 3565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64734" h="3565268">
                      <a:moveTo>
                        <a:pt x="1782511" y="3565269"/>
                      </a:moveTo>
                      <a:cubicBezTo>
                        <a:pt x="799767" y="3565269"/>
                        <a:pt x="0" y="2765986"/>
                        <a:pt x="0" y="1782635"/>
                      </a:cubicBezTo>
                      <a:cubicBezTo>
                        <a:pt x="0" y="799283"/>
                        <a:pt x="799767" y="0"/>
                        <a:pt x="1782511" y="0"/>
                      </a:cubicBezTo>
                      <a:cubicBezTo>
                        <a:pt x="2765254" y="0"/>
                        <a:pt x="3564735" y="799283"/>
                        <a:pt x="3564735" y="1782635"/>
                      </a:cubicBezTo>
                      <a:cubicBezTo>
                        <a:pt x="3564735" y="2765986"/>
                        <a:pt x="2765159" y="3565269"/>
                        <a:pt x="1782511" y="3565269"/>
                      </a:cubicBezTo>
                      <a:close/>
                      <a:moveTo>
                        <a:pt x="1782511" y="95471"/>
                      </a:moveTo>
                      <a:cubicBezTo>
                        <a:pt x="852360" y="95471"/>
                        <a:pt x="95449" y="852365"/>
                        <a:pt x="95449" y="1782635"/>
                      </a:cubicBezTo>
                      <a:cubicBezTo>
                        <a:pt x="95449" y="2712904"/>
                        <a:pt x="852360" y="3469798"/>
                        <a:pt x="1782511" y="3469798"/>
                      </a:cubicBezTo>
                      <a:cubicBezTo>
                        <a:pt x="2712662" y="3469798"/>
                        <a:pt x="3469286" y="2712904"/>
                        <a:pt x="3469286" y="1782635"/>
                      </a:cubicBezTo>
                      <a:cubicBezTo>
                        <a:pt x="3469286" y="852365"/>
                        <a:pt x="2712566" y="95471"/>
                        <a:pt x="1782511" y="9547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3200"/>
                </a:p>
              </p:txBody>
            </p:sp>
            <p:sp>
              <p:nvSpPr>
                <p:cNvPr id="9" name="รูปแบบอิสระ: รูปร่าง 8">
                  <a:extLst>
                    <a:ext uri="{FF2B5EF4-FFF2-40B4-BE49-F238E27FC236}">
                      <a16:creationId xmlns="" xmlns:a16="http://schemas.microsoft.com/office/drawing/2014/main" id="{2132D82A-4F85-FE03-BF82-FB6EC983C821}"/>
                    </a:ext>
                  </a:extLst>
                </p:cNvPr>
                <p:cNvSpPr/>
                <p:nvPr/>
              </p:nvSpPr>
              <p:spPr>
                <a:xfrm>
                  <a:off x="12642231" y="3181759"/>
                  <a:ext cx="2850871" cy="2851527"/>
                </a:xfrm>
                <a:custGeom>
                  <a:avLst/>
                  <a:gdLst>
                    <a:gd name="connsiteX0" fmla="*/ 2850872 w 2850871"/>
                    <a:gd name="connsiteY0" fmla="*/ 1425764 h 2851527"/>
                    <a:gd name="connsiteX1" fmla="*/ 1425436 w 2850871"/>
                    <a:gd name="connsiteY1" fmla="*/ 2851528 h 2851527"/>
                    <a:gd name="connsiteX2" fmla="*/ 0 w 2850871"/>
                    <a:gd name="connsiteY2" fmla="*/ 1425764 h 2851527"/>
                    <a:gd name="connsiteX3" fmla="*/ 1425436 w 2850871"/>
                    <a:gd name="connsiteY3" fmla="*/ 0 h 2851527"/>
                    <a:gd name="connsiteX4" fmla="*/ 2850872 w 2850871"/>
                    <a:gd name="connsiteY4" fmla="*/ 1425764 h 285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0871" h="2851527">
                      <a:moveTo>
                        <a:pt x="2850872" y="1425764"/>
                      </a:moveTo>
                      <a:cubicBezTo>
                        <a:pt x="2850872" y="2213192"/>
                        <a:pt x="2212682" y="2851528"/>
                        <a:pt x="1425436" y="2851528"/>
                      </a:cubicBezTo>
                      <a:cubicBezTo>
                        <a:pt x="638189" y="2851528"/>
                        <a:pt x="0" y="2213192"/>
                        <a:pt x="0" y="1425764"/>
                      </a:cubicBezTo>
                      <a:cubicBezTo>
                        <a:pt x="0" y="638336"/>
                        <a:pt x="638189" y="0"/>
                        <a:pt x="1425436" y="0"/>
                      </a:cubicBezTo>
                      <a:cubicBezTo>
                        <a:pt x="2212682" y="0"/>
                        <a:pt x="2850872" y="638336"/>
                        <a:pt x="2850872" y="142576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 sz="3200"/>
                </a:p>
              </p:txBody>
            </p:sp>
          </p:grpSp>
          <p:sp>
            <p:nvSpPr>
              <p:cNvPr id="6" name="กล่องข้อความ 5">
                <a:extLst>
                  <a:ext uri="{FF2B5EF4-FFF2-40B4-BE49-F238E27FC236}">
                    <a16:creationId xmlns="" xmlns:a16="http://schemas.microsoft.com/office/drawing/2014/main" id="{BCA2D071-9A81-6C22-C600-D56623D4489E}"/>
                  </a:ext>
                </a:extLst>
              </p:cNvPr>
              <p:cNvSpPr txBox="1"/>
              <p:nvPr/>
            </p:nvSpPr>
            <p:spPr>
              <a:xfrm>
                <a:off x="7480299" y="1439757"/>
                <a:ext cx="3653976" cy="4710328"/>
              </a:xfrm>
              <a:prstGeom prst="rect">
                <a:avLst/>
              </a:prstGeom>
              <a:noFill/>
            </p:spPr>
            <p:txBody>
              <a:bodyPr wrap="square">
                <a:prstTxWarp prst="textArchDown">
                  <a:avLst>
                    <a:gd name="adj" fmla="val 20107680"/>
                  </a:avLst>
                </a:prstTxWarp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3600" b="1" dirty="0">
                    <a:solidFill>
                      <a:srgbClr val="008A3E"/>
                    </a:solidFill>
                    <a:effectLst/>
                    <a:latin typeface="TH SarabunPSK" panose="020B0500040200020003" pitchFamily="34" charset="-34"/>
                    <a:ea typeface="Calibri" panose="020F0502020204030204" pitchFamily="34" charset="0"/>
                    <a:cs typeface="Cordia New" panose="020B0304020202020204" pitchFamily="34" charset="-34"/>
                  </a:rPr>
                  <a:t>External Integrity and Transparency Assessment</a:t>
                </a:r>
                <a:endParaRPr lang="en-US" sz="2400" dirty="0">
                  <a:solidFill>
                    <a:srgbClr val="008A3E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" name="กล่องข้อความ 3">
              <a:extLst>
                <a:ext uri="{FF2B5EF4-FFF2-40B4-BE49-F238E27FC236}">
                  <a16:creationId xmlns="" xmlns:a16="http://schemas.microsoft.com/office/drawing/2014/main" id="{BB2020F4-BB12-CE0F-31A8-4FFEEC83815C}"/>
                </a:ext>
              </a:extLst>
            </p:cNvPr>
            <p:cNvSpPr txBox="1"/>
            <p:nvPr/>
          </p:nvSpPr>
          <p:spPr>
            <a:xfrm>
              <a:off x="8384935" y="3929403"/>
              <a:ext cx="2589220" cy="1365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800" b="1" dirty="0">
                  <a:solidFill>
                    <a:schemeClr val="bg1"/>
                  </a:solidFill>
                  <a:effectLst/>
                  <a:latin typeface="Arial Black" panose="020B0A04020102020204" pitchFamily="34" charset="0"/>
                  <a:ea typeface="Calibri" panose="020F0502020204030204" pitchFamily="34" charset="0"/>
                  <a:cs typeface="Cordia New" panose="020B0304020202020204" pitchFamily="34" charset="-34"/>
                </a:rPr>
                <a:t>EIT</a:t>
              </a:r>
              <a:endParaRPr lang="th-TH" sz="138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986594EE-D15B-BDC2-7A97-E4A65B3B9F51}"/>
              </a:ext>
            </a:extLst>
          </p:cNvPr>
          <p:cNvSpPr/>
          <p:nvPr/>
        </p:nvSpPr>
        <p:spPr>
          <a:xfrm>
            <a:off x="4343400" y="7880387"/>
            <a:ext cx="12344400" cy="996913"/>
          </a:xfrm>
          <a:prstGeom prst="roundRect">
            <a:avLst>
              <a:gd name="adj" fmla="val 50000"/>
            </a:avLst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="" xmlns:a16="http://schemas.microsoft.com/office/drawing/2014/main" id="{CDCD2E48-7CCC-BB44-9142-EAB50735C044}"/>
              </a:ext>
            </a:extLst>
          </p:cNvPr>
          <p:cNvSpPr txBox="1"/>
          <p:nvPr/>
        </p:nvSpPr>
        <p:spPr>
          <a:xfrm>
            <a:off x="5200118" y="7908245"/>
            <a:ext cx="11030482" cy="91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4800" b="1" dirty="0">
                <a:solidFill>
                  <a:schemeClr val="bg1"/>
                </a:solidFill>
                <a:effectLst/>
                <a:latin typeface="LilyUPC" panose="020B0604020202020204" pitchFamily="34" charset="-34"/>
                <a:ea typeface="Calibri" panose="020F0502020204030204" pitchFamily="34" charset="0"/>
                <a:cs typeface="LilyUPC" panose="020B0604020202020204" pitchFamily="34" charset="-34"/>
              </a:rPr>
              <a:t>แบบวัดการรับรู้ของผู้มีส่วนได้ส่วนเสียภายนอก</a:t>
            </a:r>
            <a:endParaRPr lang="en-US" sz="4800" dirty="0">
              <a:solidFill>
                <a:schemeClr val="bg1"/>
              </a:solidFill>
              <a:effectLst/>
              <a:latin typeface="LilyUPC" panose="020B0604020202020204" pitchFamily="34" charset="-34"/>
              <a:ea typeface="Calibri" panose="020F0502020204030204" pitchFamily="34" charset="0"/>
              <a:cs typeface="LilyUPC" panose="020B0604020202020204" pitchFamily="34" charset="-34"/>
            </a:endParaRPr>
          </a:p>
        </p:txBody>
      </p:sp>
      <p:pic>
        <p:nvPicPr>
          <p:cNvPr id="12" name="Picture 2" descr="หลักสูตรการทำงานร่วมกับทุกคนทุกgenด้วยหลักdisc">
            <a:extLst>
              <a:ext uri="{FF2B5EF4-FFF2-40B4-BE49-F238E27FC236}">
                <a16:creationId xmlns="" xmlns:a16="http://schemas.microsoft.com/office/drawing/2014/main" id="{A3E5D22A-5BE9-3151-C575-E7A32BACE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500" y1="24152" x2="37500" y2="63673"/>
                        <a14:foregroundMark x1="21500" y1="32934" x2="25000" y2="76447"/>
                        <a14:foregroundMark x1="45250" y1="27745" x2="51750" y2="63273"/>
                        <a14:foregroundMark x1="24000" y1="82834" x2="78000" y2="86028"/>
                        <a14:foregroundMark x1="17000" y1="84032" x2="51750" y2="83034"/>
                        <a14:foregroundMark x1="51750" y1="83034" x2="83000" y2="86627"/>
                        <a14:foregroundMark x1="83000" y1="86627" x2="84500" y2="86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77" r="16902"/>
          <a:stretch/>
        </p:blipFill>
        <p:spPr bwMode="auto">
          <a:xfrm>
            <a:off x="-6092" y="2613376"/>
            <a:ext cx="6038764" cy="90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793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ITA 68\OIT\OIT 6\S__5713844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r="8185" b="18774"/>
          <a:stretch/>
        </p:blipFill>
        <p:spPr bwMode="auto">
          <a:xfrm>
            <a:off x="5410200" y="800100"/>
            <a:ext cx="7362092" cy="731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39508" y="8169036"/>
            <a:ext cx="7515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https://itap.nacc.go.th/s/F85972131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1629641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5"/>
          <p:cNvSpPr/>
          <p:nvPr/>
        </p:nvSpPr>
        <p:spPr>
          <a:xfrm>
            <a:off x="7110046" y="190500"/>
            <a:ext cx="426720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th-TH" sz="5400" b="1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/>
            <a:r>
              <a:rPr lang="th-TH" sz="54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ภาพการประชุม</a:t>
            </a:r>
            <a:r>
              <a:rPr lang="th-TH" sz="5400" b="1" i="0" u="none" strike="noStrik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 defTabSz="1371600">
              <a:lnSpc>
                <a:spcPct val="115000"/>
              </a:lnSpc>
            </a:pPr>
            <a:endParaRPr lang="th-T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 defTabSz="1371600">
              <a:lnSpc>
                <a:spcPct val="115000"/>
              </a:lnSpc>
            </a:pPr>
            <a:endParaRPr lang="th-TH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1026" name="Picture 2" descr="C:\Users\admin\Desktop\ITA 68\OIT\OIT 6\S__571384417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6" y="2171700"/>
            <a:ext cx="712174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ITA 68\OIT\OIT 6\S__571384421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646" y="2171700"/>
            <a:ext cx="708969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228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ITA 68\OIT\OIT 6\S__57138441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66900"/>
            <a:ext cx="9700611" cy="7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79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ITA 68\OIT\OIT 6\S__57138442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90700"/>
            <a:ext cx="9700611" cy="7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1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ITA 68\OIT\OIT 6\New folder\การประเมิน ITA สน. สภ. 68_Page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6" y="228600"/>
            <a:ext cx="17881599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ITA 68\OIT\OIT 6\New folder\การประเมิน ITA สน. สภ. 68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02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ITA 68\OIT\OIT 6\New folder\การประเมิน ITA สน. สภ. 68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7881601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5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ITA 68\OIT\OIT 6\New folder\การประเมิน ITA สน. สภ. 68_Pag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8" y="0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0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ITA 68\OIT\OIT 6\New folder\การประเมิน ITA สน. สภ. 68_Page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4" y="0"/>
            <a:ext cx="17881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0983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เหลี่ยมเพชร">
  <a:themeElements>
    <a:clrScheme name="Custom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FFFF"/>
      </a:accent1>
      <a:accent2>
        <a:srgbClr val="FF99FF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6742</TotalTime>
  <Words>100</Words>
  <Application>Microsoft Office PowerPoint</Application>
  <PresentationFormat>Custom</PresentationFormat>
  <Paragraphs>32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Arial</vt:lpstr>
      <vt:lpstr>Angsana New</vt:lpstr>
      <vt:lpstr>IrisUPC</vt:lpstr>
      <vt:lpstr>Cordia New</vt:lpstr>
      <vt:lpstr>Wingdings 3</vt:lpstr>
      <vt:lpstr>Arial Black</vt:lpstr>
      <vt:lpstr>Trebuchet MS</vt:lpstr>
      <vt:lpstr>TH SarabunPSK</vt:lpstr>
      <vt:lpstr>Times New Roman</vt:lpstr>
      <vt:lpstr>Calibri</vt:lpstr>
      <vt:lpstr>Calibri Light</vt:lpstr>
      <vt:lpstr>Kanit</vt:lpstr>
      <vt:lpstr>LilyUPC</vt:lpstr>
      <vt:lpstr>1_Office Theme</vt:lpstr>
      <vt:lpstr>1_เหลี่ยมเพชร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สีน้ำเงิน สีส้ม ทันสมัย เปิดตัวเทคโนโลยี พรีเซนเทชั่น</dc:title>
  <dc:creator>HP</dc:creator>
  <cp:lastModifiedBy>Windows User</cp:lastModifiedBy>
  <cp:revision>240</cp:revision>
  <cp:lastPrinted>2024-01-31T08:47:24Z</cp:lastPrinted>
  <dcterms:created xsi:type="dcterms:W3CDTF">2006-08-16T00:00:00Z</dcterms:created>
  <dcterms:modified xsi:type="dcterms:W3CDTF">2025-04-10T12:23:36Z</dcterms:modified>
  <dc:identifier>DAFycLcUBKI</dc:identifier>
</cp:coreProperties>
</file>