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0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81" r:id="rId9"/>
  </p:sldIdLst>
  <p:sldSz cx="6858000" cy="9906000" type="A4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4C91-0A33-46D5-9684-AFD55177940A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BCC8-C5DA-4835-BAA7-3D8545F7F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98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AE98-0C92-16E5-3C6C-56D85596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A6CAD43-8DDC-DA8B-E817-EE268EC22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360CD03-8312-BAD5-7E33-AF004AEFC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022F5DB-194C-22AE-4D3D-49EB97514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00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9294-68AF-A748-861E-EEE53EAE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8640A67E-F523-0528-1F5A-888445125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07746253-6F1A-BFE2-48D5-AEE34C3CF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B6EEBD8-7A90-F699-B419-DBAB71C05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456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80EED-0577-662F-66E0-3E969AC14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FECB666-DC3E-AD01-BB22-28ADDB259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429EAD9-2B39-F13B-2229-163A706B8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8A4F301-E864-0FA5-9F85-F30EBE6E8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202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318F2-32DE-D36C-7395-C9E4B0F32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D91D039-81D1-27E3-4510-4CF53ABEB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3F0C0A01-DF26-9B7A-CF74-639F48826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C338612-E07E-3163-D383-FA5F09A11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756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FD3D9-46A9-3226-53E2-58C4CE84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A94EB520-3066-80B2-2CB7-D5643645C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542E071-FEA3-0908-E9C4-FD2AA2210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820435C-7BCB-5987-1293-263AD0732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302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60383-5877-4724-7663-5BC3B6FC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3782B99-5E43-50F7-A9D5-FD8AA79A8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01896EA6-015B-FBC8-A04B-6F7D32AFD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39DEEC3-965A-82AB-7BA8-10DE9CAE5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7367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11BB7-F829-8B0B-0373-2C081D19E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56653D20-0BEC-559B-6171-CC37509B1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901D7F92-4A39-3C21-6BDA-0821CEAC9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D035ECF-0FBE-E407-4354-0F0B43B4E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633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C78F-961F-799A-3351-F4A6B5091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8E7892C-8AF0-B1CA-5B0C-C070784CC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C283E365-41BA-1C53-8617-2010AC2F2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5C43AF6-B27D-189E-A4AB-0E495F294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182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C04758-D034-46B4-8613-8D5BA50CB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7B9B7740-B488-4567-9E9F-2607E690B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11CF02E-CE57-418E-BB1F-5733DB25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F08D84C-DA08-454B-B231-C8A0F2F7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9082D62-2DAD-47C3-B1F7-0576B509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960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408F3E-6CA7-4B97-A04A-50A150A3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2BE74A5-C5BE-4F33-B332-887DA023C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42836DF-956F-4FF3-A8AF-5696158C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0FAB695-4A30-4DBD-83D2-41D93E40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F92B89-C3F9-4C85-B00A-FEBA00D0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1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5E15C6E-27D7-4DDD-BCF4-E932BE694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9007EC1-FFEF-4C26-B9E7-3586A8159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D95FCEF-E069-48BE-B968-BC50FCF9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2DF10E1-730E-409C-993D-14A8FAB0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96DCBB7-82C9-4315-8B12-8C9F5193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078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FB92E5-E612-4EE0-BC03-C18C2060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E410E60-D255-401A-A7A9-C78A764B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4BCB6E-D44C-4188-8D68-B2AAEB8A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F3280F5-604D-456A-AD7E-FB44A31D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FD30EB-E2FD-4355-89DA-BB1D5FC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E20A72-E2D0-4F6B-887A-6DD1795A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4223E97-BE92-4F01-A7AA-E5779D1B1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F464A3-57EE-4631-8DFA-CD3574A4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F57AACD-14B8-4A76-A5A1-1E4BC5D7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DCF6C0F-5618-4D01-BFFB-D9C97C66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60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3C7137-2DD4-417F-A435-03EE28B1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DC9BB0C-5E3D-415D-AEEC-2779EC258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C6C237C-CC56-47E1-BF0D-32BCB84C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0ABB540-4BDC-4314-999F-92A37A79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D8390A0-4B56-4AF9-A55B-A76E1E91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8EAB067-6D62-4B9F-B865-437CDAE8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277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45C756-2FFB-4123-B148-76DE971B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FEC079D-4070-4BB1-8A58-2BDE2E13C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2E3E4FD-807A-4C51-90BA-4446FD7AE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74E60AF-4098-4A39-B1CE-D7478502E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99640B4-3148-4BF8-843B-9EA0801CD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575E3CE-4CDC-419A-832E-7ADE7B4C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D4B4695F-C8A3-47F7-83E5-52251C01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47D5E53-F186-4DF8-B26A-8591B3D2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1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93C374-21D9-4510-AFD5-DE6F7C9F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6AC2876-EBC8-440F-8551-BB3359BB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F2483F0-6856-47D5-B66C-7D913EBF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AEEFC02-0A29-4CDD-AC8D-B26F7C6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52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8196822E-C71F-4B88-8481-2E1196BD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E2E0F36-BFA5-4949-88F7-B5730025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66F393-8A16-4B4F-963B-840BD01B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312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937FD7-0AA7-417C-A87C-3C74C24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F46843-F088-4406-A057-EAC4851E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A5E551C-B8B1-4DC0-8454-C125AA627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51BA610-0F51-452A-913F-ACA1C2AC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A931D04-4DC0-40E2-A093-A4886BEA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BB8A6CA-1FC7-4A56-8355-8B96DD90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0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C5E16-B505-48AA-8B4A-B12B7086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E90E340-EC86-4794-A0E3-8EBCA002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B6DF211-FD75-43E0-B89F-8056FE076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BA928F-B041-444C-92C9-64E15465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9C987F0-8393-4534-9EA9-96FCDC6F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FA605C2-EB84-462E-8648-53583A2E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188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00468DD-8061-45F1-9FB5-F5CE88D4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06DAE77-29BF-4416-A6E3-F465089D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EB04B3-2116-4310-9C8D-394A0B78B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BFFDC39-C4BD-4A8D-94EB-594002B6F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B475FD-B7D6-4C6E-AF94-C1E86E00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46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5EC0-1704-86A6-9526-631B88DA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68A1792-9523-4114-63F7-9C651A7D600F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ผลการปฏิบัติงานประจำเดือนตุลาคม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48C18F-03ED-99B6-8373-01668F83CA60}"/>
              </a:ext>
            </a:extLst>
          </p:cNvPr>
          <p:cNvGrpSpPr/>
          <p:nvPr/>
        </p:nvGrpSpPr>
        <p:grpSpPr>
          <a:xfrm>
            <a:off x="398584" y="2919691"/>
            <a:ext cx="6224954" cy="6730663"/>
            <a:chOff x="398584" y="2919691"/>
            <a:chExt cx="6224954" cy="6730663"/>
          </a:xfrm>
        </p:grpSpPr>
        <p:pic>
          <p:nvPicPr>
            <p:cNvPr id="5" name="รูปภาพ 5">
              <a:extLst>
                <a:ext uri="{FF2B5EF4-FFF2-40B4-BE49-F238E27FC236}">
                  <a16:creationId xmlns:a16="http://schemas.microsoft.com/office/drawing/2014/main" id="{270B0218-CA61-6A2E-CBAD-B809B477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84" y="2919691"/>
              <a:ext cx="6224954" cy="4667663"/>
            </a:xfrm>
            <a:prstGeom prst="rect">
              <a:avLst/>
            </a:prstGeom>
          </p:spPr>
        </p:pic>
        <p:pic>
          <p:nvPicPr>
            <p:cNvPr id="6" name="รูปภาพ 9">
              <a:extLst>
                <a:ext uri="{FF2B5EF4-FFF2-40B4-BE49-F238E27FC236}">
                  <a16:creationId xmlns:a16="http://schemas.microsoft.com/office/drawing/2014/main" id="{D04B72A8-624A-EB20-44ED-F271ADFCE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84" y="7252397"/>
              <a:ext cx="3197997" cy="2397957"/>
            </a:xfrm>
            <a:prstGeom prst="rect">
              <a:avLst/>
            </a:prstGeom>
          </p:spPr>
        </p:pic>
        <p:pic>
          <p:nvPicPr>
            <p:cNvPr id="7" name="รูปภาพ 13">
              <a:extLst>
                <a:ext uri="{FF2B5EF4-FFF2-40B4-BE49-F238E27FC236}">
                  <a16:creationId xmlns:a16="http://schemas.microsoft.com/office/drawing/2014/main" id="{4057DADD-2964-26AD-82EC-6FEBB050E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168" y="7266880"/>
              <a:ext cx="3159370" cy="2368993"/>
            </a:xfrm>
            <a:prstGeom prst="rect">
              <a:avLst/>
            </a:prstGeom>
          </p:spPr>
        </p:pic>
      </p:grpSp>
      <p:sp>
        <p:nvSpPr>
          <p:cNvPr id="14" name="TextBox 8">
            <a:extLst>
              <a:ext uri="{FF2B5EF4-FFF2-40B4-BE49-F238E27FC236}">
                <a16:creationId xmlns:a16="http://schemas.microsoft.com/office/drawing/2014/main" id="{1BFD7121-410D-BB07-914E-74153D949A38}"/>
              </a:ext>
            </a:extLst>
          </p:cNvPr>
          <p:cNvSpPr txBox="1"/>
          <p:nvPr/>
        </p:nvSpPr>
        <p:spPr>
          <a:xfrm>
            <a:off x="234462" y="1633386"/>
            <a:ext cx="6459415" cy="1707691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11 ตุลาคม 2567   ภายใต้การอำนวยการของ พ.ต.อ.นาวิน  สินธุรัตน์  ผกก.สภ.บางละมุง ,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มอบหมายให้ 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ผกก.ป.สภ.บางละมุง พ.ต.ต.อสุริยา  กล้าหาญ  สวป.(ชส.) ปล่อยแถว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ชี้แจง เจ้าหน้าที่ตำรวจ สภ.บางละมุง เพื่อกำชับการปฏิบัติตามข้อสั่งการของผู้บังคับบัญชา ในมาตรการการป้องกันการแข่งรถในทาง ร้านสะดวกซื้อ 7-11 ทางเข้าวัดสันติคาม ฝั่งขาเข้าระยอง ป้องปรามเด็กวัยรุ่นรวมตัวกันแข่งขันรถในทาง สร้างความเดือดร้อนให้กับชาวบ้าน โดยจากการตรวจสอบตลอดเส้นทางถนนสาย 36 ไม่พบกลุ่มวัยรุ่นรวมตัวกันแข่งขันรถแต่อย่างใด เข้าหน้าที่จึงตรึงกำลังประจำจุดแยกยูเทิร์นกลับรถ เพื่อเป็นการป้องปรามในเบื้องต้น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048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7C656-8A59-85F0-F95B-2CC002696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A2DAB8-B6A1-20FA-FBEF-1756149DAA36}"/>
              </a:ext>
            </a:extLst>
          </p:cNvPr>
          <p:cNvGrpSpPr/>
          <p:nvPr/>
        </p:nvGrpSpPr>
        <p:grpSpPr>
          <a:xfrm>
            <a:off x="339969" y="991424"/>
            <a:ext cx="6283569" cy="8744591"/>
            <a:chOff x="339969" y="991424"/>
            <a:chExt cx="6283569" cy="8744591"/>
          </a:xfrm>
        </p:grpSpPr>
        <p:pic>
          <p:nvPicPr>
            <p:cNvPr id="9" name="รูปภาพ 6">
              <a:extLst>
                <a:ext uri="{FF2B5EF4-FFF2-40B4-BE49-F238E27FC236}">
                  <a16:creationId xmlns:a16="http://schemas.microsoft.com/office/drawing/2014/main" id="{99026C96-91CB-3E3E-42A1-A59528608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69" y="5023338"/>
              <a:ext cx="6283569" cy="4712677"/>
            </a:xfrm>
            <a:prstGeom prst="rect">
              <a:avLst/>
            </a:prstGeom>
          </p:spPr>
        </p:pic>
        <p:pic>
          <p:nvPicPr>
            <p:cNvPr id="10" name="รูปภาพ 2">
              <a:extLst>
                <a:ext uri="{FF2B5EF4-FFF2-40B4-BE49-F238E27FC236}">
                  <a16:creationId xmlns:a16="http://schemas.microsoft.com/office/drawing/2014/main" id="{7C641053-79BB-44C5-6B65-580AA87D0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69" y="991424"/>
              <a:ext cx="6283569" cy="4712677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92FCC424-AC09-4C6D-C0FA-A8F80271E89C}"/>
              </a:ext>
            </a:extLst>
          </p:cNvPr>
          <p:cNvSpPr txBox="1"/>
          <p:nvPr/>
        </p:nvSpPr>
        <p:spPr>
          <a:xfrm>
            <a:off x="0" y="349461"/>
            <a:ext cx="6858000" cy="1283925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ผลการปฏิบัติงานประจำเดือนตุลาคม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68A9D96-1FCC-C382-BCC3-E114B7BAC3B6}"/>
              </a:ext>
            </a:extLst>
          </p:cNvPr>
          <p:cNvSpPr txBox="1"/>
          <p:nvPr/>
        </p:nvSpPr>
        <p:spPr>
          <a:xfrm>
            <a:off x="234462" y="1633387"/>
            <a:ext cx="6459415" cy="130910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15 ตุลาคม 2567   ภายใต้การอำนวยการของ พ.ต.อ.นาวิน  สินธุรัตน์  ผกก.สภ.บางละมุง ,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ผกก.ป.สภ.บางละมุง พ.ต.ต.สุชาติ   ดุสดี  สวป.สภ.บางละมุง  ตรวจป้องกันเหตุนักท่องเที่ยว จุดเสี่ยง จุดหล่อแหลม ซอยนาเกลือ  12 - 16 ตามมาตรการป้องกันเหตุประทุษร้ายต่อทรัพย์ และความปลอดภัยในทรัพย์สินนักท่องเที่ยว และ เพื่อลดความหวาดระแวงภัยจากอาชญากรรม</a:t>
            </a:r>
          </a:p>
        </p:txBody>
      </p:sp>
    </p:spTree>
    <p:extLst>
      <p:ext uri="{BB962C8B-B14F-4D97-AF65-F5344CB8AC3E}">
        <p14:creationId xmlns:p14="http://schemas.microsoft.com/office/powerpoint/2010/main" val="155580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54C1F-0599-42D7-65C6-2DA7BFACA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4">
            <a:extLst>
              <a:ext uri="{FF2B5EF4-FFF2-40B4-BE49-F238E27FC236}">
                <a16:creationId xmlns:a16="http://schemas.microsoft.com/office/drawing/2014/main" id="{63AF99E6-C7DC-0E07-F4A0-DCEABA9BECFA}"/>
              </a:ext>
            </a:extLst>
          </p:cNvPr>
          <p:cNvGrpSpPr/>
          <p:nvPr/>
        </p:nvGrpSpPr>
        <p:grpSpPr>
          <a:xfrm>
            <a:off x="459666" y="2451398"/>
            <a:ext cx="6199041" cy="7210647"/>
            <a:chOff x="-3585" y="1004566"/>
            <a:chExt cx="6861585" cy="7609232"/>
          </a:xfrm>
        </p:grpSpPr>
        <p:pic>
          <p:nvPicPr>
            <p:cNvPr id="4" name="รูปภาพ 4">
              <a:extLst>
                <a:ext uri="{FF2B5EF4-FFF2-40B4-BE49-F238E27FC236}">
                  <a16:creationId xmlns:a16="http://schemas.microsoft.com/office/drawing/2014/main" id="{F9644948-EBA1-E5CE-DEC4-E469385A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5" y="1004566"/>
              <a:ext cx="3308249" cy="2480628"/>
            </a:xfrm>
            <a:prstGeom prst="rect">
              <a:avLst/>
            </a:prstGeom>
          </p:spPr>
        </p:pic>
        <p:pic>
          <p:nvPicPr>
            <p:cNvPr id="5" name="รูปภาพ 7">
              <a:extLst>
                <a:ext uri="{FF2B5EF4-FFF2-40B4-BE49-F238E27FC236}">
                  <a16:creationId xmlns:a16="http://schemas.microsoft.com/office/drawing/2014/main" id="{727E3C31-0A59-17BD-8CD2-818ECE135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587" y="5997328"/>
              <a:ext cx="3489413" cy="2616470"/>
            </a:xfrm>
            <a:prstGeom prst="rect">
              <a:avLst/>
            </a:prstGeom>
          </p:spPr>
        </p:pic>
        <p:pic>
          <p:nvPicPr>
            <p:cNvPr id="6" name="รูปภาพ 11">
              <a:extLst>
                <a:ext uri="{FF2B5EF4-FFF2-40B4-BE49-F238E27FC236}">
                  <a16:creationId xmlns:a16="http://schemas.microsoft.com/office/drawing/2014/main" id="{A0D77F32-B280-A416-6270-20A91BF4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5" y="6062589"/>
              <a:ext cx="3402379" cy="2551209"/>
            </a:xfrm>
            <a:prstGeom prst="rect">
              <a:avLst/>
            </a:prstGeom>
          </p:spPr>
        </p:pic>
        <p:pic>
          <p:nvPicPr>
            <p:cNvPr id="7" name="รูปภาพ 15">
              <a:extLst>
                <a:ext uri="{FF2B5EF4-FFF2-40B4-BE49-F238E27FC236}">
                  <a16:creationId xmlns:a16="http://schemas.microsoft.com/office/drawing/2014/main" id="{37A788B5-DB3B-42D5-1F51-5B173B4CC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4375" y="1004566"/>
              <a:ext cx="3557630" cy="2667621"/>
            </a:xfrm>
            <a:prstGeom prst="rect">
              <a:avLst/>
            </a:prstGeom>
          </p:spPr>
        </p:pic>
        <p:pic>
          <p:nvPicPr>
            <p:cNvPr id="8" name="รูปภาพ 20">
              <a:extLst>
                <a:ext uri="{FF2B5EF4-FFF2-40B4-BE49-F238E27FC236}">
                  <a16:creationId xmlns:a16="http://schemas.microsoft.com/office/drawing/2014/main" id="{22BD5367-86C5-2624-CE53-E92176B20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5" y="3441100"/>
              <a:ext cx="3459206" cy="2593820"/>
            </a:xfrm>
            <a:prstGeom prst="rect">
              <a:avLst/>
            </a:prstGeom>
          </p:spPr>
        </p:pic>
        <p:pic>
          <p:nvPicPr>
            <p:cNvPr id="12" name="รูปภาพ 23">
              <a:extLst>
                <a:ext uri="{FF2B5EF4-FFF2-40B4-BE49-F238E27FC236}">
                  <a16:creationId xmlns:a16="http://schemas.microsoft.com/office/drawing/2014/main" id="{647FCEC7-41ED-2682-669C-BCA01B514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587" y="3418450"/>
              <a:ext cx="3489413" cy="2616470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893E90A7-3B26-D52C-ED98-F09A096614CE}"/>
              </a:ext>
            </a:extLst>
          </p:cNvPr>
          <p:cNvSpPr txBox="1"/>
          <p:nvPr/>
        </p:nvSpPr>
        <p:spPr>
          <a:xfrm>
            <a:off x="0" y="243955"/>
            <a:ext cx="6858000" cy="162001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ผลการปฏิบัติงานประจำเดือนตุลาคม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6905E98-48B0-55DE-A3BC-00AAB972F11A}"/>
              </a:ext>
            </a:extLst>
          </p:cNvPr>
          <p:cNvSpPr txBox="1"/>
          <p:nvPr/>
        </p:nvSpPr>
        <p:spPr>
          <a:xfrm>
            <a:off x="199292" y="1457540"/>
            <a:ext cx="6459415" cy="1203987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24 ตุลาคม 2567   พ.ต.อ.นาวิน  สินธุรัตน์  ผกก.สภ.บางละมุง ,พ.ต.ท.ศุภวัฒน์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รอง ผกก.ป.สภ.บางละมุง , พ.ต.ต.สุชาติ  ดุสดี  สวป.สภ.บางละมุง ,พ.ต.ต.สุริยา  กล้าหาญ  ควบคุมการฝึกทบทวนทางยุทธวิธี 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active shooter 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การปฏิบัติตามขั้นตอนการระงับ และป้องกันเหตุต่างๆ ตามแนวทางที่ ตร.กำหนด ให้กับข้าราชการตำรวจงานป้องกันปราบปราม  ณ ลานหน้าอาคารที่ทำการ สภ.บางละมุง</a:t>
            </a:r>
          </a:p>
        </p:txBody>
      </p:sp>
    </p:spTree>
    <p:extLst>
      <p:ext uri="{BB962C8B-B14F-4D97-AF65-F5344CB8AC3E}">
        <p14:creationId xmlns:p14="http://schemas.microsoft.com/office/powerpoint/2010/main" val="3618174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54A2C-70F2-CD1F-DB69-9D2846C7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14">
            <a:extLst>
              <a:ext uri="{FF2B5EF4-FFF2-40B4-BE49-F238E27FC236}">
                <a16:creationId xmlns:a16="http://schemas.microsoft.com/office/drawing/2014/main" id="{0459ACD4-37D8-B082-0C16-2BAE98850022}"/>
              </a:ext>
            </a:extLst>
          </p:cNvPr>
          <p:cNvGrpSpPr/>
          <p:nvPr/>
        </p:nvGrpSpPr>
        <p:grpSpPr>
          <a:xfrm>
            <a:off x="298937" y="4953000"/>
            <a:ext cx="6260123" cy="4709045"/>
            <a:chOff x="0" y="1011459"/>
            <a:chExt cx="6858000" cy="5058111"/>
          </a:xfrm>
        </p:grpSpPr>
        <p:pic>
          <p:nvPicPr>
            <p:cNvPr id="10" name="รูปภาพ 5">
              <a:extLst>
                <a:ext uri="{FF2B5EF4-FFF2-40B4-BE49-F238E27FC236}">
                  <a16:creationId xmlns:a16="http://schemas.microsoft.com/office/drawing/2014/main" id="{CAFBA2D2-058E-41CC-4D4A-4753E8238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709" y="3506361"/>
              <a:ext cx="3296291" cy="2563209"/>
            </a:xfrm>
            <a:prstGeom prst="rect">
              <a:avLst/>
            </a:prstGeom>
          </p:spPr>
        </p:pic>
        <p:pic>
          <p:nvPicPr>
            <p:cNvPr id="11" name="รูปภาพ 12">
              <a:extLst>
                <a:ext uri="{FF2B5EF4-FFF2-40B4-BE49-F238E27FC236}">
                  <a16:creationId xmlns:a16="http://schemas.microsoft.com/office/drawing/2014/main" id="{7454FB3E-9B39-AB64-51F3-F32ED6ECF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97686"/>
              <a:ext cx="3561708" cy="2671884"/>
            </a:xfrm>
            <a:prstGeom prst="rect">
              <a:avLst/>
            </a:prstGeom>
          </p:spPr>
        </p:pic>
        <p:pic>
          <p:nvPicPr>
            <p:cNvPr id="13" name="รูปภาพ 2">
              <a:extLst>
                <a:ext uri="{FF2B5EF4-FFF2-40B4-BE49-F238E27FC236}">
                  <a16:creationId xmlns:a16="http://schemas.microsoft.com/office/drawing/2014/main" id="{0C71128C-FA05-0541-642B-B60BFAE6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011459"/>
              <a:ext cx="3429000" cy="2572331"/>
            </a:xfrm>
            <a:prstGeom prst="rect">
              <a:avLst/>
            </a:prstGeom>
          </p:spPr>
        </p:pic>
        <p:pic>
          <p:nvPicPr>
            <p:cNvPr id="15" name="รูปภาพ 7">
              <a:extLst>
                <a:ext uri="{FF2B5EF4-FFF2-40B4-BE49-F238E27FC236}">
                  <a16:creationId xmlns:a16="http://schemas.microsoft.com/office/drawing/2014/main" id="{EAEADE72-3284-082F-AE3E-EF7EED1E0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1460"/>
              <a:ext cx="3449185" cy="2587473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95D3E756-F60C-685F-15FC-9B0CC8966454}"/>
              </a:ext>
            </a:extLst>
          </p:cNvPr>
          <p:cNvSpPr txBox="1"/>
          <p:nvPr/>
        </p:nvSpPr>
        <p:spPr>
          <a:xfrm>
            <a:off x="0" y="243955"/>
            <a:ext cx="6858000" cy="162001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ผลการปฏิบัติงานประจำเดือนตุลาคม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24109551-4E5F-3957-1706-D301BFE973B3}"/>
              </a:ext>
            </a:extLst>
          </p:cNvPr>
          <p:cNvSpPr txBox="1"/>
          <p:nvPr/>
        </p:nvSpPr>
        <p:spPr>
          <a:xfrm>
            <a:off x="199292" y="1457539"/>
            <a:ext cx="6459415" cy="358338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25 ตุลาคม 2567 พ.ต.อ.นาวิน สินธุรัตน์ ผกก.สภ.บางละมุง พ.ต.ท.ศุภวัฒน์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ผกก.ป.บางละมุง มอบหมายให้ พ.ต.ต.สุชาติ  ดุสดี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สวป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สภ.บางละมุง พ.ต.ต.สุริยา กล้าหาญ   สวป.(ชส) สภ.บางละมุง พร้อมชุดปฏิบัติการมวลชนสัมพันธ์สถานีตำรวจบางละมุงพบปะตรวจเยี่ยมผู้นำชุมชน ตามโครงการ แสวงหาความร่วมมือกับประชาชนและลงพื้นที่ตรวจเยี่ยมชุมชนโรงไม่ขีด ม.8 ต.หนองปลาไหล อ.บางละมุง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จ.ชลบุรี  มีคณะกรรมการผู้นำชุมชนและสมาชิกในชุมชนเข้าร่วมโครงการประมาณ 19 คน โดยประชาสัมพันธ์ในหัวข้อ ดังนี้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1. วิธีการป้องกันอาชญากรรม การป้องกันการแพร่ระบาดของยาเสพติดในหมู่บ้าน/ชุมชน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2.แจ้งเตือนภัยคุกคามทางออนไลน์หรือมาในรูปแบบต่างในสถานการณ์ปัจจุบันให้กับชาวบ้านได้รับทราบ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4. แนะนำเบอร์แจ้งเหตุ 191 และเบอร์ของ สภ.เมืองชลบุรี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5.ข้อมูลเบาะแสผู้ค้า ผู้เสพยาเสพติดและบุคคลจิตเวชในหมู่บ้าน/ชุมชน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6.ประชาสัมพันธ์ให้ผู้ปกครองช่วยดูแลเด็กและเยาวชน ห้ามออกนอกเคหะสถานหลัง 22.00 น.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7.ประชาสัมพันธ์เกี่ยวกับการใช้รถใช้ถนนในช่วงเทศกาลสงกรานต์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หลังจากเสร็จสิ้นการบรรยายให้ความรู้กับชุมแล้วตัวแทนชุมชนได้กล่าวขอบคุณเจ้าหน้าที่ตำรวจ สภ.บางละมุง ที่มาให้ความรู้กับชุมชุนทั้งนี้จะได้นำข้อมูลเหล่านั้นไปใช้เพื่อก่อให้เกิดประโยชน์ต่อตนเองและชุมชนต่อไป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901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699A1-4714-7390-FC3A-D566AF4FF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13773E3-06EF-648F-2040-E40940858A51}"/>
              </a:ext>
            </a:extLst>
          </p:cNvPr>
          <p:cNvGrpSpPr/>
          <p:nvPr/>
        </p:nvGrpSpPr>
        <p:grpSpPr>
          <a:xfrm>
            <a:off x="369558" y="2723261"/>
            <a:ext cx="6118882" cy="6772432"/>
            <a:chOff x="369559" y="2055045"/>
            <a:chExt cx="6118882" cy="6772432"/>
          </a:xfrm>
        </p:grpSpPr>
        <p:pic>
          <p:nvPicPr>
            <p:cNvPr id="5" name="รูปภาพ 5">
              <a:extLst>
                <a:ext uri="{FF2B5EF4-FFF2-40B4-BE49-F238E27FC236}">
                  <a16:creationId xmlns:a16="http://schemas.microsoft.com/office/drawing/2014/main" id="{817D7894-CE73-105E-6445-348FCA84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59" y="2055045"/>
              <a:ext cx="6118882" cy="4423316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D203A4D8-0EDB-F58C-78D6-109E046FC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902" y="6478361"/>
              <a:ext cx="3194539" cy="2309320"/>
            </a:xfrm>
            <a:prstGeom prst="rect">
              <a:avLst/>
            </a:prstGeom>
          </p:spPr>
        </p:pic>
        <p:pic>
          <p:nvPicPr>
            <p:cNvPr id="6" name="รูปภาพ 9">
              <a:extLst>
                <a:ext uri="{FF2B5EF4-FFF2-40B4-BE49-F238E27FC236}">
                  <a16:creationId xmlns:a16="http://schemas.microsoft.com/office/drawing/2014/main" id="{38F0746C-5A66-6584-CA73-1D9B0EE33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59" y="6478361"/>
              <a:ext cx="3249590" cy="2349116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03653DAC-DFE3-ED27-F5A2-C0F34B3F286D}"/>
              </a:ext>
            </a:extLst>
          </p:cNvPr>
          <p:cNvSpPr txBox="1"/>
          <p:nvPr/>
        </p:nvSpPr>
        <p:spPr>
          <a:xfrm>
            <a:off x="0" y="243955"/>
            <a:ext cx="6858000" cy="162001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ผลการปฏิบัติงานประจำเดือนตุลาคม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9FE2F0A-81E9-2E2C-7E94-F32C0D2E59E3}"/>
              </a:ext>
            </a:extLst>
          </p:cNvPr>
          <p:cNvSpPr txBox="1"/>
          <p:nvPr/>
        </p:nvSpPr>
        <p:spPr>
          <a:xfrm>
            <a:off x="199292" y="1457539"/>
            <a:ext cx="6459415" cy="1620015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29 ตุลาคม 2567  พ.ต.อ.นาวิน  สินธุรัตน์  ผกก.สภ.บางละมุง  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ผกก.ป.สภ.บางละมุง , พ.ต.ต.สุชาติ ดุสดี สวป.สภ.บางละมุง ,พ.ต.ต.สุริยา กล้าหาญ สว.(ชส)  มอบหมายให้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ร.ต.อ.คมวงกต แสงปัก รอง สวป.ฯ พร้อมด้วย ร.ต.ท.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อนิรุ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ทธิ์  บางศรี รอง สว.(ป)ฯ และร.ต.ต.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ปิ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ยะพล ประถมบุตร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สว.(ป)ฯ   บรรยายให้ความรู้ ”เด็กวัยรุ่นรู้ทันยาเสพติด“ ณ ห้องประชุมสถานสงเคราะห์เด็กชายบ้านบางละมุง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อ.บางละมุง จ.ชลบุรี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17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F93BF-FC28-2B70-FF62-4B1A47267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6617213-3F31-7DE4-E246-59B7E5FD8998}"/>
              </a:ext>
            </a:extLst>
          </p:cNvPr>
          <p:cNvGrpSpPr/>
          <p:nvPr/>
        </p:nvGrpSpPr>
        <p:grpSpPr>
          <a:xfrm>
            <a:off x="407375" y="1735016"/>
            <a:ext cx="6043247" cy="8013342"/>
            <a:chOff x="82062" y="832338"/>
            <a:chExt cx="6858000" cy="8951189"/>
          </a:xfrm>
        </p:grpSpPr>
        <p:pic>
          <p:nvPicPr>
            <p:cNvPr id="3" name="รูปภาพ 11">
              <a:extLst>
                <a:ext uri="{FF2B5EF4-FFF2-40B4-BE49-F238E27FC236}">
                  <a16:creationId xmlns:a16="http://schemas.microsoft.com/office/drawing/2014/main" id="{1FA9F7E7-1526-85CE-9C11-75F92DC7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2" y="7211777"/>
              <a:ext cx="3429000" cy="2571750"/>
            </a:xfrm>
            <a:prstGeom prst="rect">
              <a:avLst/>
            </a:prstGeom>
          </p:spPr>
        </p:pic>
        <p:pic>
          <p:nvPicPr>
            <p:cNvPr id="8" name="รูปภาพ 13">
              <a:extLst>
                <a:ext uri="{FF2B5EF4-FFF2-40B4-BE49-F238E27FC236}">
                  <a16:creationId xmlns:a16="http://schemas.microsoft.com/office/drawing/2014/main" id="{EB214346-380E-BD71-ADB2-8B5D10DB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061" y="7181586"/>
              <a:ext cx="3429000" cy="2571749"/>
            </a:xfrm>
            <a:prstGeom prst="rect">
              <a:avLst/>
            </a:prstGeom>
          </p:spPr>
        </p:pic>
        <p:pic>
          <p:nvPicPr>
            <p:cNvPr id="9" name="รูปภาพ 7">
              <a:extLst>
                <a:ext uri="{FF2B5EF4-FFF2-40B4-BE49-F238E27FC236}">
                  <a16:creationId xmlns:a16="http://schemas.microsoft.com/office/drawing/2014/main" id="{AE0D62BB-D4B2-E0E8-83AD-D1045847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854" y="5726496"/>
              <a:ext cx="3406208" cy="1917865"/>
            </a:xfrm>
            <a:prstGeom prst="rect">
              <a:avLst/>
            </a:prstGeom>
          </p:spPr>
        </p:pic>
        <p:pic>
          <p:nvPicPr>
            <p:cNvPr id="10" name="รูปภาพ 5">
              <a:extLst>
                <a:ext uri="{FF2B5EF4-FFF2-40B4-BE49-F238E27FC236}">
                  <a16:creationId xmlns:a16="http://schemas.microsoft.com/office/drawing/2014/main" id="{23BCB207-A310-2010-E525-783DEE3A6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2" y="5054666"/>
              <a:ext cx="3451792" cy="2588844"/>
            </a:xfrm>
            <a:prstGeom prst="rect">
              <a:avLst/>
            </a:prstGeom>
          </p:spPr>
        </p:pic>
        <p:pic>
          <p:nvPicPr>
            <p:cNvPr id="11" name="รูปภาพ 3">
              <a:extLst>
                <a:ext uri="{FF2B5EF4-FFF2-40B4-BE49-F238E27FC236}">
                  <a16:creationId xmlns:a16="http://schemas.microsoft.com/office/drawing/2014/main" id="{7E7562EB-8825-CC02-BCB0-F6CF4EA65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2" y="832338"/>
              <a:ext cx="6858000" cy="5143500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8AB46250-5027-C5AB-2206-4D5E89E3F73A}"/>
              </a:ext>
            </a:extLst>
          </p:cNvPr>
          <p:cNvSpPr txBox="1"/>
          <p:nvPr/>
        </p:nvSpPr>
        <p:spPr>
          <a:xfrm>
            <a:off x="0" y="243955"/>
            <a:ext cx="6858000" cy="162001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ผลการปฏิบัติงานประจำเดือนตุลาคม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9C5194B-03BC-2FA7-E58B-6FC8090CBEBE}"/>
              </a:ext>
            </a:extLst>
          </p:cNvPr>
          <p:cNvSpPr txBox="1"/>
          <p:nvPr/>
        </p:nvSpPr>
        <p:spPr>
          <a:xfrm>
            <a:off x="199292" y="1457539"/>
            <a:ext cx="6459415" cy="1238769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30 ตุลาคม 2567  พ.ต.อ.นาวิน  สินธุรัตน์  ผกก.สภ.บางละมุง 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ผกก.ป.บางละมุง   มอบหมายให้พ.ต.ต.สุชาติ   ดุสดี  สวป.สภ.บางละมุง  พร้อมด้วย   ร.ต.ต.สมหมาย นุขุนทด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สว.(ป.)สภ.บางละมุง  นายกิติพล เวชกุล   ผู้ตรวจราชการกรมพัฒนาชุมชน  นายยศพงศ์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ลิน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ทอง  กำนันตำบลหนองปลาไหล ร่วมเข้าตรวจโครงการโคกหนองหนา โมเดล เพื่อประเมินศักยภาพศูนย์เรียนรู้ ณ ต.หนองปลาไหล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671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E6B3-A27F-F324-BF00-230C7600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F1E08540-E312-A129-132C-98CFC224E871}"/>
              </a:ext>
            </a:extLst>
          </p:cNvPr>
          <p:cNvSpPr txBox="1"/>
          <p:nvPr/>
        </p:nvSpPr>
        <p:spPr>
          <a:xfrm>
            <a:off x="0" y="243955"/>
            <a:ext cx="6858000" cy="162001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ผลการปฏิบัติงานประจำเดือนตุลาคม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AE62192-0ED0-824B-94AB-AC915423E827}"/>
              </a:ext>
            </a:extLst>
          </p:cNvPr>
          <p:cNvSpPr txBox="1"/>
          <p:nvPr/>
        </p:nvSpPr>
        <p:spPr>
          <a:xfrm>
            <a:off x="199292" y="1457539"/>
            <a:ext cx="6459415" cy="325664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31 ตุลาคม 2567  พ.ต.อ.นาวิน  สินธุรัตน์  ผกก.สภ.บางละมุง 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ผกก.ป.บางละมุง พ.ต.ต.สุชาติ   ดุสดี  สวป.สภ.บางละมุง มอบหมาย ร.ต.อ.คมวงกต  แสงปัก  บางละมุง 20 พร้อมสายตรวจรถยนต์ 220  ออกตรวจเยี่ยมพบปะประชาชน ตามโครงการ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STOP WALK AND TALK 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ได้พบ นายม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ูฮัมห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มัดรูไซกี  หะยี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รือ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ดา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แม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ที่อยู่ : 36 ม.8 ต.จะแนะ อ.จะแนะจ.นราธิวาส หมายเลขโทรศัพท์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-  สิ่งที่ตำรวจได้แนะนำประชาชน  ให้ความรู้ในด้านต่างๆ เช่น ภัยทางออนไลน์ การฉ้อโกงทางสื่อโซ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เชี่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ยล การรับฟังปัญหาของชุมชนและแนวทางแก้ไข  การให้ความรู้การมีส่วนร่วมของประชาชนในการป้องกันอาชญากรรมในชุมชน การสังเกตุจดจำตำหนิคนร้ายและพฤติกรรมบุคคลต้องสงสัย พร้อมทั้งประชาสัมพันธ์ช่องทางติดต่อของสภ.บางละมุงให้ทราบ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-  ข้อมูลที่ได้หลังจากได้พบปะพูดคุย อยากให้สายตรวจออกตรวจพบปะชุมชนในเขตพื้นที่ให้บ่อยๆเพื่อป้องกันเหตุอาชญากรรมที่อาจเกิดขึ้นในพื้นที่ โดยเฉพาะช่วงกลางคืนมีนักท่องเที่ยวเดินเที่ยวตามถนนเกรงว่าจะได้รับอันตราย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-ผลการดำเนินการ   ใช้รถยนต์สายตรวจเปิดสัญญาณไฟ ว.9 เพิ่มความถี่ในการออกตรวจป้องกันเหตุฯ หมั่นออกตรวจเยี่ยมชุมชน รับฟังปัญหา รีบดำเนินการแก้ไข และติดตามผลให้ประชาชนได้รับความพึงพอใจ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grpSp>
        <p:nvGrpSpPr>
          <p:cNvPr id="5" name="กลุ่ม 11">
            <a:extLst>
              <a:ext uri="{FF2B5EF4-FFF2-40B4-BE49-F238E27FC236}">
                <a16:creationId xmlns:a16="http://schemas.microsoft.com/office/drawing/2014/main" id="{63B9A6DF-380A-C71D-FEB3-840B75192E13}"/>
              </a:ext>
            </a:extLst>
          </p:cNvPr>
          <p:cNvGrpSpPr/>
          <p:nvPr/>
        </p:nvGrpSpPr>
        <p:grpSpPr>
          <a:xfrm>
            <a:off x="445477" y="4818185"/>
            <a:ext cx="5967046" cy="4478215"/>
            <a:chOff x="-1" y="1013270"/>
            <a:chExt cx="6858000" cy="5144661"/>
          </a:xfrm>
        </p:grpSpPr>
        <p:pic>
          <p:nvPicPr>
            <p:cNvPr id="6" name="รูปภาพ 2">
              <a:extLst>
                <a:ext uri="{FF2B5EF4-FFF2-40B4-BE49-F238E27FC236}">
                  <a16:creationId xmlns:a16="http://schemas.microsoft.com/office/drawing/2014/main" id="{1CCC8CB4-DB86-1B37-8104-B3065E21B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013270"/>
              <a:ext cx="6858000" cy="5144661"/>
            </a:xfrm>
            <a:prstGeom prst="rect">
              <a:avLst/>
            </a:prstGeom>
          </p:spPr>
        </p:pic>
        <p:pic>
          <p:nvPicPr>
            <p:cNvPr id="7" name="รูปภาพ 10">
              <a:extLst>
                <a:ext uri="{FF2B5EF4-FFF2-40B4-BE49-F238E27FC236}">
                  <a16:creationId xmlns:a16="http://schemas.microsoft.com/office/drawing/2014/main" id="{25BD3251-8ABA-D7AD-109E-EE69D1C1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3270"/>
              <a:ext cx="2737262" cy="1824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510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82A2-05AA-B7DD-9258-8DA4F407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1748DC3B-1A7F-22AD-B489-D57A1BBD06EF}"/>
              </a:ext>
            </a:extLst>
          </p:cNvPr>
          <p:cNvSpPr txBox="1"/>
          <p:nvPr/>
        </p:nvSpPr>
        <p:spPr>
          <a:xfrm>
            <a:off x="0" y="232230"/>
            <a:ext cx="6858000" cy="331986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งานป้องกันปราปบรามสรุปผลการปฏิบัติงาน ห่วงวันที่ 1 ถึง 31 ตุลาคม  พ.ศ.2567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	1. ป้องกันเหตุการณ์แข่งรถในทาง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2. ป้องกัน จุดเสี่ยง จุดหล่อแหลม 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3. การฝึกทบทวนทางยุทธวิธี 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active shooter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4. งานชุมชนสัมพันธ์   2 ครั้ง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5. บรรยายให้ความรู้เกี่ยวกับยาเสพติด  1 ครั้ง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6. ตรวจเยี่ยมพบปะประชาชน ตามโครงการ 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STOP WALK AND TALK </a:t>
            </a:r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4164849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1222</Words>
  <Application>Microsoft Office PowerPoint</Application>
  <PresentationFormat>A4 Paper (210x297 mm)</PresentationFormat>
  <Paragraphs>73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TH SarabunIT๙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ADMIN</cp:lastModifiedBy>
  <cp:revision>42</cp:revision>
  <dcterms:created xsi:type="dcterms:W3CDTF">2023-10-21T14:02:26Z</dcterms:created>
  <dcterms:modified xsi:type="dcterms:W3CDTF">2025-04-19T06:50:02Z</dcterms:modified>
</cp:coreProperties>
</file>