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0"/>
  </p:notes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281" r:id="rId9"/>
  </p:sldIdLst>
  <p:sldSz cx="6858000" cy="9906000" type="A4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14C91-0A33-46D5-9684-AFD55177940A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5BCC8-C5DA-4835-BAA7-3D8545F7F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198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7AE98-0C92-16E5-3C6C-56D85596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A6CAD43-8DDC-DA8B-E817-EE268EC22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360CD03-8312-BAD5-7E33-AF004AEFC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022F5DB-194C-22AE-4D3D-49EB97514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700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A907F-280F-E5DA-3C39-FA3AA58EB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EF65E782-E3F5-CA85-E1CB-CDF5706C3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F44B9417-F44A-5290-2A55-0F6945D19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242A921-E340-F0DF-36F6-C9C1C0BFD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7101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77C7D-0959-AFC2-5C97-600A047DE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7132936C-08C0-EC3D-B0B6-8FF1D380E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549B7F9E-0F42-3819-1098-FF7160BE3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B21D938-7AD8-53A5-2E25-92AD3BABF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615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847CC-4E13-F382-3E86-480D1F84A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A22FC857-BA93-5AB5-68D5-19A2CB9ED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5B1D9E28-1CED-2283-C532-6B1D8F412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8940734-CD3C-2567-8A86-0C19B2600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512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6B64D-4B63-28AF-5F0C-CE69A8B88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ED7995C0-4C01-E3CF-947C-AC69ABE68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376F133-5DDE-1822-85F1-E025AFAED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A54B5C2-0A5C-3CB0-D97C-92DE72BCE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5106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47E42-D77D-113E-E4D8-EB6D11A4C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5692CA02-BA53-DDF2-D5CC-C75F788D4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9B7D1A33-4A61-E7B2-DDE7-6DDF7B526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D28320B-5EFB-E358-A697-272DBC8764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2154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FF28C-19B0-5210-BD1A-B048A02E2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6981096-FF89-510E-E229-CC40CA1CD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42751989-36EE-4300-392F-CE2626A4B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DEF6C4D-F677-6B50-C750-9AD0679E9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6893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3C78F-961F-799A-3351-F4A6B5091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68E7892C-8AF0-B1CA-5B0C-C070784CC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C283E365-41BA-1C53-8617-2010AC2F2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5C43AF6-B27D-189E-A4AB-0E495F294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182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C04758-D034-46B4-8613-8D5BA50CB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7B9B7740-B488-4567-9E9F-2607E690B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11CF02E-CE57-418E-BB1F-5733DB25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F08D84C-DA08-454B-B231-C8A0F2F7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9082D62-2DAD-47C3-B1F7-0576B509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960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408F3E-6CA7-4B97-A04A-50A150A3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2BE74A5-C5BE-4F33-B332-887DA023C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42836DF-956F-4FF3-A8AF-5696158C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0FAB695-4A30-4DBD-83D2-41D93E40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7F92B89-C3F9-4C85-B00A-FEBA00D0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316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C5E15C6E-27D7-4DDD-BCF4-E932BE694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9007EC1-FFEF-4C26-B9E7-3586A8159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D95FCEF-E069-48BE-B968-BC50FCF9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2DF10E1-730E-409C-993D-14A8FAB0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96DCBB7-82C9-4315-8B12-8C9F5193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078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FB92E5-E612-4EE0-BC03-C18C2060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E410E60-D255-401A-A7A9-C78A764B3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34BCB6E-D44C-4188-8D68-B2AAEB8A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F3280F5-604D-456A-AD7E-FB44A31D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FD30EB-E2FD-4355-89DA-BB1D5FCD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11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3E20A72-E2D0-4F6B-887A-6DD1795A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4223E97-BE92-4F01-A7AA-E5779D1B1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8F464A3-57EE-4631-8DFA-CD3574A47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F57AACD-14B8-4A76-A5A1-1E4BC5D7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DCF6C0F-5618-4D01-BFFB-D9C97C66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602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3C7137-2DD4-417F-A435-03EE28B1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DC9BB0C-5E3D-415D-AEEC-2779EC258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C6C237C-CC56-47E1-BF0D-32BCB84C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0ABB540-4BDC-4314-999F-92A37A79E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D8390A0-4B56-4AF9-A55B-A76E1E91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8EAB067-6D62-4B9F-B865-437CDAE8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277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45C756-2FFB-4123-B148-76DE971B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FEC079D-4070-4BB1-8A58-2BDE2E13C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2E3E4FD-807A-4C51-90BA-4446FD7AE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74E60AF-4098-4A39-B1CE-D7478502E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99640B4-3148-4BF8-843B-9EA0801CD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575E3CE-4CDC-419A-832E-7ADE7B4C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D4B4695F-C8A3-47F7-83E5-52251C01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47D5E53-F186-4DF8-B26A-8591B3D2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14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93C374-21D9-4510-AFD5-DE6F7C9F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6AC2876-EBC8-440F-8551-BB3359BB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F2483F0-6856-47D5-B66C-7D913EBF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AEEFC02-0A29-4CDD-AC8D-B26F7C67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452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8196822E-C71F-4B88-8481-2E1196BD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E2E0F36-BFA5-4949-88F7-B5730025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B66F393-8A16-4B4F-963B-840BD01B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312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937FD7-0AA7-417C-A87C-3C74C24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F46843-F088-4406-A057-EAC4851E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A5E551C-B8B1-4DC0-8454-C125AA627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51BA610-0F51-452A-913F-ACA1C2AC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A931D04-4DC0-40E2-A093-A4886BEA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BB8A6CA-1FC7-4A56-8355-8B96DD90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501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9C5E16-B505-48AA-8B4A-B12B7086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E90E340-EC86-4794-A0E3-8EBCA002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B6DF211-FD75-43E0-B89F-8056FE076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BA928F-B041-444C-92C9-64E15465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9C987F0-8393-4534-9EA9-96FCDC6F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FA605C2-EB84-462E-8648-53583A2E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188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D00468DD-8061-45F1-9FB5-F5CE88D4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06DAE77-29BF-4416-A6E3-F465089DE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0EB04B3-2116-4310-9C8D-394A0B78B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BFFDC39-C4BD-4A8D-94EB-594002B6F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8B475FD-B7D6-4C6E-AF94-C1E86E00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46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5EC0-1704-86A6-9526-631B88DA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6A3B0BE2-4277-57BF-19BC-BBA8161A4EC7}"/>
              </a:ext>
            </a:extLst>
          </p:cNvPr>
          <p:cNvGrpSpPr/>
          <p:nvPr/>
        </p:nvGrpSpPr>
        <p:grpSpPr>
          <a:xfrm>
            <a:off x="356971" y="3047705"/>
            <a:ext cx="6290014" cy="6654033"/>
            <a:chOff x="-5279" y="747253"/>
            <a:chExt cx="6868558" cy="8097059"/>
          </a:xfrm>
        </p:grpSpPr>
        <p:pic>
          <p:nvPicPr>
            <p:cNvPr id="3" name="รูปภาพ 28">
              <a:extLst>
                <a:ext uri="{FF2B5EF4-FFF2-40B4-BE49-F238E27FC236}">
                  <a16:creationId xmlns:a16="http://schemas.microsoft.com/office/drawing/2014/main" id="{4E70DFB6-864D-9E9F-4B1C-E92FBF085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234" y="5072586"/>
              <a:ext cx="2458766" cy="1844491"/>
            </a:xfrm>
            <a:prstGeom prst="rect">
              <a:avLst/>
            </a:prstGeom>
          </p:spPr>
        </p:pic>
        <p:pic>
          <p:nvPicPr>
            <p:cNvPr id="4" name="รูปภาพ 26">
              <a:extLst>
                <a:ext uri="{FF2B5EF4-FFF2-40B4-BE49-F238E27FC236}">
                  <a16:creationId xmlns:a16="http://schemas.microsoft.com/office/drawing/2014/main" id="{F538AD32-8864-9CC0-A1E7-FFCA7CA2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57" y="6935357"/>
              <a:ext cx="2543222" cy="1907847"/>
            </a:xfrm>
            <a:prstGeom prst="rect">
              <a:avLst/>
            </a:prstGeom>
          </p:spPr>
        </p:pic>
        <p:pic>
          <p:nvPicPr>
            <p:cNvPr id="10" name="รูปภาพ 24">
              <a:extLst>
                <a:ext uri="{FF2B5EF4-FFF2-40B4-BE49-F238E27FC236}">
                  <a16:creationId xmlns:a16="http://schemas.microsoft.com/office/drawing/2014/main" id="{A6F540C9-6E3C-DF37-7300-C7AA44811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" y="6422238"/>
              <a:ext cx="4304228" cy="2422074"/>
            </a:xfrm>
            <a:prstGeom prst="rect">
              <a:avLst/>
            </a:prstGeom>
          </p:spPr>
        </p:pic>
        <p:pic>
          <p:nvPicPr>
            <p:cNvPr id="11" name="รูปภาพ 19">
              <a:extLst>
                <a:ext uri="{FF2B5EF4-FFF2-40B4-BE49-F238E27FC236}">
                  <a16:creationId xmlns:a16="http://schemas.microsoft.com/office/drawing/2014/main" id="{064D7900-6811-6AE6-B0C3-83BBF1EC2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7506" y="2749689"/>
              <a:ext cx="3140497" cy="2355904"/>
            </a:xfrm>
            <a:prstGeom prst="rect">
              <a:avLst/>
            </a:prstGeom>
          </p:spPr>
        </p:pic>
        <p:pic>
          <p:nvPicPr>
            <p:cNvPr id="12" name="รูปภาพ 9">
              <a:extLst>
                <a:ext uri="{FF2B5EF4-FFF2-40B4-BE49-F238E27FC236}">
                  <a16:creationId xmlns:a16="http://schemas.microsoft.com/office/drawing/2014/main" id="{F304015A-E0B2-77E6-B697-2CEC05A25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306065"/>
              <a:ext cx="3712229" cy="2784801"/>
            </a:xfrm>
            <a:prstGeom prst="rect">
              <a:avLst/>
            </a:prstGeom>
          </p:spPr>
        </p:pic>
        <p:pic>
          <p:nvPicPr>
            <p:cNvPr id="13" name="รูปภาพ 6">
              <a:extLst>
                <a:ext uri="{FF2B5EF4-FFF2-40B4-BE49-F238E27FC236}">
                  <a16:creationId xmlns:a16="http://schemas.microsoft.com/office/drawing/2014/main" id="{EDE322F5-9E08-74E2-4A00-55773BF47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848" y="747253"/>
              <a:ext cx="4085878" cy="2299204"/>
            </a:xfrm>
            <a:prstGeom prst="rect">
              <a:avLst/>
            </a:prstGeom>
          </p:spPr>
        </p:pic>
        <p:pic>
          <p:nvPicPr>
            <p:cNvPr id="16" name="รูปภาพ 3">
              <a:extLst>
                <a:ext uri="{FF2B5EF4-FFF2-40B4-BE49-F238E27FC236}">
                  <a16:creationId xmlns:a16="http://schemas.microsoft.com/office/drawing/2014/main" id="{34B477EA-80E1-3C11-341D-08097B4F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774070"/>
              <a:ext cx="3004797" cy="2254106"/>
            </a:xfrm>
            <a:prstGeom prst="rect">
              <a:avLst/>
            </a:prstGeom>
          </p:spPr>
        </p:pic>
        <p:pic>
          <p:nvPicPr>
            <p:cNvPr id="17" name="รูปภาพ 15">
              <a:extLst>
                <a:ext uri="{FF2B5EF4-FFF2-40B4-BE49-F238E27FC236}">
                  <a16:creationId xmlns:a16="http://schemas.microsoft.com/office/drawing/2014/main" id="{7A2D3E13-F1A6-858A-0B80-2116A1D1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79" y="5090866"/>
              <a:ext cx="2458766" cy="1844491"/>
            </a:xfrm>
            <a:prstGeom prst="rect">
              <a:avLst/>
            </a:prstGeom>
          </p:spPr>
        </p:pic>
        <p:pic>
          <p:nvPicPr>
            <p:cNvPr id="18" name="รูปภาพ 21">
              <a:extLst>
                <a:ext uri="{FF2B5EF4-FFF2-40B4-BE49-F238E27FC236}">
                  <a16:creationId xmlns:a16="http://schemas.microsoft.com/office/drawing/2014/main" id="{27F51CA9-5C57-D6C9-2194-A47320B52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3487" y="5090866"/>
              <a:ext cx="2458766" cy="184449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8A1792-9523-4114-63F7-9C651A7D600F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พฤศจิกายน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BFD7121-410D-BB07-914E-74153D949A38}"/>
              </a:ext>
            </a:extLst>
          </p:cNvPr>
          <p:cNvSpPr txBox="1"/>
          <p:nvPr/>
        </p:nvSpPr>
        <p:spPr>
          <a:xfrm>
            <a:off x="224798" y="1546154"/>
            <a:ext cx="6459415" cy="151577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4 พฤศจิกายน  2567   ภายใต้การอำนวยการของ พ.ต.อ.นาวิน  สินธุรัตน์  ผกก.สภ.บางละมุง ,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ผกก.ป.สภ.บางละมุง  พ.ต.ต.สุชาติ  ดุสดี  สวป.สภ.บางละมุง  ร.ต.ต.สมหมาย  นุขุนทด รอง สว.(ป.)สภ.บางละมุง  ปฏิบัติหน้าที่ ร้อยเวรบางละมุง 20อบรมปล่อย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เเถว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สายตรวจ ผลัดที่ 4 ผลัด 08.01 – 16.00 น. ตรวจความพร้อมอุปกรณ์ เครื่องแต่งกาย   ชี้แจง ข้อราชการ กำชับการปฏิบัติหน้าที่ ให้ ว.4 ธนาคาร ร้านค้าทอง  ร้านสะดวกซื้อ  ตู้บริการเงินด่วน  จุดหล่อ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เเหลม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ให้คำนึงถึงความปลอดภัย ใช้วาจาสุภาพกับประชาชน</a:t>
            </a:r>
          </a:p>
        </p:txBody>
      </p:sp>
    </p:spTree>
    <p:extLst>
      <p:ext uri="{BB962C8B-B14F-4D97-AF65-F5344CB8AC3E}">
        <p14:creationId xmlns:p14="http://schemas.microsoft.com/office/powerpoint/2010/main" val="220048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60E4B-DF92-71A8-FAC9-83C8661E2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BB2F7AF-05BC-62E6-91A2-57C94289140F}"/>
              </a:ext>
            </a:extLst>
          </p:cNvPr>
          <p:cNvGrpSpPr/>
          <p:nvPr/>
        </p:nvGrpSpPr>
        <p:grpSpPr>
          <a:xfrm>
            <a:off x="407535" y="2665708"/>
            <a:ext cx="6093941" cy="6915562"/>
            <a:chOff x="407535" y="2665708"/>
            <a:chExt cx="6093941" cy="6915562"/>
          </a:xfrm>
        </p:grpSpPr>
        <p:pic>
          <p:nvPicPr>
            <p:cNvPr id="5" name="รูปภาพ 2">
              <a:extLst>
                <a:ext uri="{FF2B5EF4-FFF2-40B4-BE49-F238E27FC236}">
                  <a16:creationId xmlns:a16="http://schemas.microsoft.com/office/drawing/2014/main" id="{16D7477A-2DED-9AFE-4003-6F4860696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35" y="2665708"/>
              <a:ext cx="6093940" cy="4574583"/>
            </a:xfrm>
            <a:prstGeom prst="rect">
              <a:avLst/>
            </a:prstGeom>
          </p:spPr>
        </p:pic>
        <p:pic>
          <p:nvPicPr>
            <p:cNvPr id="6" name="รูปภาพ 8">
              <a:extLst>
                <a:ext uri="{FF2B5EF4-FFF2-40B4-BE49-F238E27FC236}">
                  <a16:creationId xmlns:a16="http://schemas.microsoft.com/office/drawing/2014/main" id="{D03C8A64-2E29-0179-8EB2-6FF949FC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514" y="7125122"/>
              <a:ext cx="3238962" cy="2431416"/>
            </a:xfrm>
            <a:prstGeom prst="rect">
              <a:avLst/>
            </a:prstGeom>
          </p:spPr>
        </p:pic>
        <p:pic>
          <p:nvPicPr>
            <p:cNvPr id="7" name="รูปภาพ 5">
              <a:extLst>
                <a:ext uri="{FF2B5EF4-FFF2-40B4-BE49-F238E27FC236}">
                  <a16:creationId xmlns:a16="http://schemas.microsoft.com/office/drawing/2014/main" id="{CD9594C4-3EA1-450D-D73D-E291D30D3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35" y="7125122"/>
              <a:ext cx="3271907" cy="245614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0352500-B62B-710F-A55B-6E69CEB9D179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พฤศจิกายน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0F1FFEB-24EA-05D7-0F17-B7ED2D070C21}"/>
              </a:ext>
            </a:extLst>
          </p:cNvPr>
          <p:cNvSpPr txBox="1"/>
          <p:nvPr/>
        </p:nvSpPr>
        <p:spPr>
          <a:xfrm>
            <a:off x="224798" y="1546154"/>
            <a:ext cx="6459415" cy="151577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8 พฤศจิกายน  2567   ภายใต้การอำนวยการของ พ.ต.อ.นาวิน  สินธุรัตน์  ผกก.สภ.บางละมุง ,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ผกก.ป.สภ.บางละมุง   พร้อมกำลังเจ้าหนที่ตำรวจ  ตำรวจอาสา  ตรวจป้องกันเหตุตามมาตรการการป้องกันการแข่งรถในทาง   ป้องปรามเด็กวัยรุ่นรวมตัวกันแข่งขันรถในทาง สร้างความเดือดร้อนให้กับชาวบ้าน ถนนสาย 3009 ไม่ ว.15 กลุ่มเป้าหมาย กลุ่มวัยรุ่นรวมตัวกันแข่งขันรถแต่อย่างใด เข้าหน้าที่จึงตรึงกำลังประจำจุดแยกยูเทิร์นกลับรถ เพื่อเป็นการป้องปรามในเบื้องต้น</a:t>
            </a:r>
          </a:p>
        </p:txBody>
      </p:sp>
    </p:spTree>
    <p:extLst>
      <p:ext uri="{BB962C8B-B14F-4D97-AF65-F5344CB8AC3E}">
        <p14:creationId xmlns:p14="http://schemas.microsoft.com/office/powerpoint/2010/main" val="253684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1CF95-C50B-6227-FF65-ABC08E2E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6CE912F-E86B-7E39-5180-86C836E5B116}"/>
              </a:ext>
            </a:extLst>
          </p:cNvPr>
          <p:cNvGrpSpPr/>
          <p:nvPr/>
        </p:nvGrpSpPr>
        <p:grpSpPr>
          <a:xfrm>
            <a:off x="393393" y="3303301"/>
            <a:ext cx="6122224" cy="6253237"/>
            <a:chOff x="442699" y="3205433"/>
            <a:chExt cx="6122224" cy="6253237"/>
          </a:xfrm>
        </p:grpSpPr>
        <p:pic>
          <p:nvPicPr>
            <p:cNvPr id="2" name="รูปภาพ 14">
              <a:extLst>
                <a:ext uri="{FF2B5EF4-FFF2-40B4-BE49-F238E27FC236}">
                  <a16:creationId xmlns:a16="http://schemas.microsoft.com/office/drawing/2014/main" id="{E4F51DB0-ABDF-8C27-1BD2-F52298FA5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7288" y="7286914"/>
              <a:ext cx="3257635" cy="2171756"/>
            </a:xfrm>
            <a:prstGeom prst="rect">
              <a:avLst/>
            </a:prstGeom>
          </p:spPr>
        </p:pic>
        <p:pic>
          <p:nvPicPr>
            <p:cNvPr id="3" name="รูปภาพ 4">
              <a:extLst>
                <a:ext uri="{FF2B5EF4-FFF2-40B4-BE49-F238E27FC236}">
                  <a16:creationId xmlns:a16="http://schemas.microsoft.com/office/drawing/2014/main" id="{C984F183-C6C1-C2DD-7C3A-33DB1A0C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99" y="3205433"/>
              <a:ext cx="6122224" cy="4081481"/>
            </a:xfrm>
            <a:prstGeom prst="rect">
              <a:avLst/>
            </a:prstGeom>
          </p:spPr>
        </p:pic>
        <p:pic>
          <p:nvPicPr>
            <p:cNvPr id="4" name="รูปภาพ 11">
              <a:extLst>
                <a:ext uri="{FF2B5EF4-FFF2-40B4-BE49-F238E27FC236}">
                  <a16:creationId xmlns:a16="http://schemas.microsoft.com/office/drawing/2014/main" id="{4D4B0699-6095-0EB7-1D0A-5D2A6962C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99" y="7286914"/>
              <a:ext cx="3257634" cy="21717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7A90CC9-1B9B-412D-25C3-0C679DB4E6B6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พฤศจิกายน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6AFC0CC-3D2C-3B32-81BC-CD40AB62AAAE}"/>
              </a:ext>
            </a:extLst>
          </p:cNvPr>
          <p:cNvSpPr txBox="1"/>
          <p:nvPr/>
        </p:nvSpPr>
        <p:spPr>
          <a:xfrm>
            <a:off x="224798" y="1546154"/>
            <a:ext cx="6459415" cy="151577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11 พฤศจิกายน  2567   พ.ต.อ.นาวิน  สินธุรัตน์  ผกก.สภ.บางละมุง , 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รอง ผกก.ป.บางละมุง , พ.ต.ต.สุชาติ   ดุสดี สวป.สภ.บางละมุง , พ.ต.ต.สุริยา กล้าหาญ  สวป.(ชส) สภ.บางละมุง  มอบหมายให้ ร.ต.ต.สมยง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ค์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ไกรยะสวน  รอง สว.(ป.)สภ.บางละมุง ทำหน้าที่ครูตำรวจ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D.A.R.E. </a:t>
            </a:r>
            <a:br>
              <a:rPr lang="en-US" sz="1600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สภ.บางละมุง  เข้าทำการสอนโรงเรียนบ้านบางละมุง ในระดับชั้นประถมปีที่ 5 - 6  ตามโครงการการศึกษาเพื่อต่อต้านการใช้ยาเสพติดในเด็กนักเรียน  (</a:t>
            </a:r>
            <a:r>
              <a:rPr lang="en-US" sz="1600" dirty="0" err="1">
                <a:latin typeface="TH SarabunIT๙" pitchFamily="34" charset="-34"/>
                <a:cs typeface="TH SarabunIT๙" pitchFamily="34" charset="-34"/>
              </a:rPr>
              <a:t>D.A.R.E.Thailand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 )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เพื่อสร้างภูมิคุ้มกันยาเสพติดให้กับเด็กนักเรียนในสถานศึกษา ผู้ร่วมกิจกรรม  35  คน</a:t>
            </a:r>
          </a:p>
        </p:txBody>
      </p:sp>
    </p:spTree>
    <p:extLst>
      <p:ext uri="{BB962C8B-B14F-4D97-AF65-F5344CB8AC3E}">
        <p14:creationId xmlns:p14="http://schemas.microsoft.com/office/powerpoint/2010/main" val="4143889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09F9C-0390-2833-187E-E1363DA4E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983D97E-E5CF-F7EA-4071-6930543E6DBD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พฤศจิกายน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7EB9B7D2-62B1-CBDE-CC10-7AE63E5B2BF0}"/>
              </a:ext>
            </a:extLst>
          </p:cNvPr>
          <p:cNvSpPr txBox="1"/>
          <p:nvPr/>
        </p:nvSpPr>
        <p:spPr>
          <a:xfrm>
            <a:off x="224798" y="1546154"/>
            <a:ext cx="6459415" cy="4209877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14 พฤศจิกายน  2567   พ.ต.อ.นาวิน  สินธุรัตน์  ผกก.สภ.บางละมุง , 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ผกก.ป.บางละมุง , พ.ต.ต.สุชาติ   ดุสดี สวป.สภ.บางละมุง , พ.ต.ต.สุริยา กล้าหาญ  สวป.(ชส) สภ.บางละมุง  มอบหมายให้ร.ต.อ.คมวงกต    แสงปัก  รอง สวป.สภ.บางละมุง , ส.ต.อ.ปรเมศวร์   อิน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ปัต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ตา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ออกตรวจเยี่ยมพบปะประชาชน ตามโครงการ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STOP WALK AND TALK 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ได้พบ นายวีระ ไชยดำ เลขบัตรประจำตัว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1-3503-00085-12-1 ที่อยู่ 39/3 ม.6 ต.หนองปลาไหล อ.บางละมุง จ.ชลบุรี  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-  สิ่งที่ตำรวจได้แนะนำประชาชน ให้ความรู้ในด้านต่างๆ เช่น ภัยทางออนไลน์ การฉ้อโกงทางสื่อโซ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เชี่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ยล การรับฟังปัญหาของชุมชนและแนวทางแก้ไข  การให้ความรู้การมีส่วนร่วมของประชาชนในการป้องกันอาชญากรรมในชุมชน การสังเกตุจดจำตำหนิคนร้ายและพฤติกรรมบุคคลต้องสงสัย พร้อมทั้งประชาสัมพันธ์ช่องทางติดต่อของสภ.บางละมุงให้ทราบ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-  ข้อมูลที่ได้หลังจากได้พบปะพูดคุย  อยากให้สายตรวจออกตรวจพบปะชุมชนในเขตพื้นที่ให้บ่อยๆ เพื่อป้องกันเหตุอาชญากรรมที่อาจเกิดขึ้นในพื้นที่ โดยเฉพาะถนนสาย 36 มีกลุ่มวัยรุ่นนำรถจักรยานยนต์ออกมาขับแข่ง  บนถนนหลวง ด้วยความประมาทและน่าหวาดเสียวโดยไม่คำนึงถึงความปลอดภัยหรือความเดือดร้อนของผู้อื่น อันอาจเกิดอันตรายแก่บุคคลหรือทรัพย์สินโดยฝ่าฝืนต่อกฎหมาย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- ผลการดำเนินการ  สายตรวจตู้ยามหนองเกตุใหญ่ ใช้รถยนต์เปิดสัญญาณไฟ ว.9 เพิ่มความถี่ในการออกตรวจป้องกันเหตุฯ หมั่นออกตรวจเยี่ยมชุมชน รับฟังปัญหา รีบดำเนินการแก้ไข และติดตามผลให้ประชาชนได้รับความพึงพอใจ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รูปภาพ 3">
            <a:extLst>
              <a:ext uri="{FF2B5EF4-FFF2-40B4-BE49-F238E27FC236}">
                <a16:creationId xmlns:a16="http://schemas.microsoft.com/office/drawing/2014/main" id="{79715447-2986-0A87-06A7-24A3A59B5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4" y="5432969"/>
            <a:ext cx="5685692" cy="42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6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43EA7-CD9F-E387-83EF-B9F58C646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0">
            <a:extLst>
              <a:ext uri="{FF2B5EF4-FFF2-40B4-BE49-F238E27FC236}">
                <a16:creationId xmlns:a16="http://schemas.microsoft.com/office/drawing/2014/main" id="{757517C9-CEF4-E591-65C3-841FF7F1CCDB}"/>
              </a:ext>
            </a:extLst>
          </p:cNvPr>
          <p:cNvGrpSpPr/>
          <p:nvPr/>
        </p:nvGrpSpPr>
        <p:grpSpPr>
          <a:xfrm>
            <a:off x="387891" y="2684584"/>
            <a:ext cx="6082218" cy="7011477"/>
            <a:chOff x="-1" y="752045"/>
            <a:chExt cx="6858000" cy="7654478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DFD693E0-C86E-7E90-7323-32B31E2F7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752045"/>
              <a:ext cx="6858000" cy="5144661"/>
            </a:xfrm>
            <a:prstGeom prst="rect">
              <a:avLst/>
            </a:prstGeom>
          </p:spPr>
        </p:pic>
        <p:pic>
          <p:nvPicPr>
            <p:cNvPr id="4" name="รูปภาพ 6">
              <a:extLst>
                <a:ext uri="{FF2B5EF4-FFF2-40B4-BE49-F238E27FC236}">
                  <a16:creationId xmlns:a16="http://schemas.microsoft.com/office/drawing/2014/main" id="{ECCE37E8-A756-9D4D-3186-8C056C5F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834192"/>
              <a:ext cx="3428999" cy="2572330"/>
            </a:xfrm>
            <a:prstGeom prst="rect">
              <a:avLst/>
            </a:prstGeom>
          </p:spPr>
        </p:pic>
        <p:pic>
          <p:nvPicPr>
            <p:cNvPr id="5" name="รูปภาพ 9">
              <a:extLst>
                <a:ext uri="{FF2B5EF4-FFF2-40B4-BE49-F238E27FC236}">
                  <a16:creationId xmlns:a16="http://schemas.microsoft.com/office/drawing/2014/main" id="{22773C39-1C57-C13F-4AC7-2CB5A5697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5834193"/>
              <a:ext cx="3428999" cy="257233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627FAC-2B18-7989-589B-ABF8920A8B0C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พฤศจิกายน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F4BD597-4AEB-661A-B723-5307D95FDD3E}"/>
              </a:ext>
            </a:extLst>
          </p:cNvPr>
          <p:cNvSpPr txBox="1"/>
          <p:nvPr/>
        </p:nvSpPr>
        <p:spPr>
          <a:xfrm>
            <a:off x="224798" y="1546155"/>
            <a:ext cx="6459415" cy="152529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17 พฤศจิกายน  2567   พ.ต.อ.นาวิน  สินธุรัตน์  ผกก.สภ.บางละมุง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ผกก.ป.สภ.บางละมุง พ.ต.ต.สชาติ  ดุสดี สวป.สภ.บางละมุง  มอบหมายให้  ร.ต.ท.ภูษิตการ  เรี่ยมประการ รอง สวป.สภ.บางละมุง พร้อมสายตรวจเขตตรวจสอบการรวมกลุ่มของเด็กวัยรุ่น ก่อความเดือดร้อนรำคาญ คุยเสียงดัง บริเวณชายหาดหลังสุขาวดี  ไม่ ว.15 รับแจ้งจากประชาชน ว่าหลบหนีไประหว่าง ตร. เข้ามาตรวจสอบ ตามมาตรการป้องกันอาชญากรรม  (ตีวงสุรา)  ตามจุดเสี่ยงต่างๆ  ในพื้นที่รับผิดชอบ 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2198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8BBF0-61A6-A709-C8CE-E8400086E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21FEB8A-EE20-2D04-2584-F709B97A07BD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พฤศจิกายน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61DD681C-8A6C-59E6-8F41-6451D8C7B9D7}"/>
              </a:ext>
            </a:extLst>
          </p:cNvPr>
          <p:cNvSpPr txBox="1"/>
          <p:nvPr/>
        </p:nvSpPr>
        <p:spPr>
          <a:xfrm>
            <a:off x="224798" y="1546155"/>
            <a:ext cx="6459415" cy="152529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19 พฤศจิกายน  2567   พ.ต.อ.นาวิน  สินธุรัตน์  ผกก.สภ.บางละมุง , 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รอง.ผกก.ป.สภ.บางละมุง  มอบหมายให้  พ.ต.ต.สุชาติ  ดุสดี   สวป.สภ.บางละมุง พร้อมชุดชมุชนสัมพันธ์ สภ.บางละมุง และคณะครูโรงเรียนวัดสุกรี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ย์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บุญ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ญา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ราม ดำเนินการตามโครงการเปิดโรงเรียนเปิดโรงรถพร้อมกับประชาสัมพันธ์และให้ความรู้เกี่ยวกับข้อ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กฏหมาย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ที่เกี่ยวข้องกับรวมกลุ่มและการแข่งรถในทาง เพื่อป้องกันการแข่งรถในทางสาธารณะ ณ ลานอเนกประสงค์โรงเรียนวัดสุกรี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ย์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บุญ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ญา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ราม 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A947DC-F848-ACB2-DFD3-D44645CF73B8}"/>
              </a:ext>
            </a:extLst>
          </p:cNvPr>
          <p:cNvGrpSpPr/>
          <p:nvPr/>
        </p:nvGrpSpPr>
        <p:grpSpPr>
          <a:xfrm>
            <a:off x="506151" y="3071447"/>
            <a:ext cx="5896708" cy="6541642"/>
            <a:chOff x="0" y="2141231"/>
            <a:chExt cx="6858000" cy="7565642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D12D4DA9-A76C-50B2-E955-5C4544278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42517"/>
              <a:ext cx="3285066" cy="2464356"/>
            </a:xfrm>
            <a:prstGeom prst="rect">
              <a:avLst/>
            </a:prstGeom>
          </p:spPr>
        </p:pic>
        <p:pic>
          <p:nvPicPr>
            <p:cNvPr id="7" name="รูปภาพ 12">
              <a:extLst>
                <a:ext uri="{FF2B5EF4-FFF2-40B4-BE49-F238E27FC236}">
                  <a16:creationId xmlns:a16="http://schemas.microsoft.com/office/drawing/2014/main" id="{60C85C01-4765-8F99-F371-81C3396C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6" y="6988969"/>
              <a:ext cx="3572934" cy="2680305"/>
            </a:xfrm>
            <a:prstGeom prst="rect">
              <a:avLst/>
            </a:prstGeom>
          </p:spPr>
        </p:pic>
        <p:pic>
          <p:nvPicPr>
            <p:cNvPr id="8" name="รูปภาพ 2">
              <a:extLst>
                <a:ext uri="{FF2B5EF4-FFF2-40B4-BE49-F238E27FC236}">
                  <a16:creationId xmlns:a16="http://schemas.microsoft.com/office/drawing/2014/main" id="{CDF3A33E-2B27-E5E1-69F8-F44036751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41231"/>
              <a:ext cx="6858000" cy="5144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453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4D137-E903-E6AA-D464-3469C99DE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>
            <a:extLst>
              <a:ext uri="{FF2B5EF4-FFF2-40B4-BE49-F238E27FC236}">
                <a16:creationId xmlns:a16="http://schemas.microsoft.com/office/drawing/2014/main" id="{5381E0DF-BA28-AE2D-7999-04A74F5DBE08}"/>
              </a:ext>
            </a:extLst>
          </p:cNvPr>
          <p:cNvGrpSpPr/>
          <p:nvPr/>
        </p:nvGrpSpPr>
        <p:grpSpPr>
          <a:xfrm>
            <a:off x="407535" y="2671840"/>
            <a:ext cx="6093940" cy="6790913"/>
            <a:chOff x="-13498" y="324692"/>
            <a:chExt cx="6871497" cy="8271576"/>
          </a:xfrm>
        </p:grpSpPr>
        <p:pic>
          <p:nvPicPr>
            <p:cNvPr id="5" name="รูปภาพ 7">
              <a:extLst>
                <a:ext uri="{FF2B5EF4-FFF2-40B4-BE49-F238E27FC236}">
                  <a16:creationId xmlns:a16="http://schemas.microsoft.com/office/drawing/2014/main" id="{648B6077-7828-53FD-E091-CC87CA64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260" y="324692"/>
              <a:ext cx="2897739" cy="3861474"/>
            </a:xfrm>
            <a:prstGeom prst="rect">
              <a:avLst/>
            </a:prstGeom>
          </p:spPr>
        </p:pic>
        <p:pic>
          <p:nvPicPr>
            <p:cNvPr id="3" name="รูปภาพ 13">
              <a:extLst>
                <a:ext uri="{FF2B5EF4-FFF2-40B4-BE49-F238E27FC236}">
                  <a16:creationId xmlns:a16="http://schemas.microsoft.com/office/drawing/2014/main" id="{8C5DDE02-7DE8-BB9F-F6F9-4DC0ED811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5852571"/>
              <a:ext cx="3629465" cy="2723634"/>
            </a:xfrm>
            <a:prstGeom prst="rect">
              <a:avLst/>
            </a:prstGeom>
          </p:spPr>
        </p:pic>
        <p:pic>
          <p:nvPicPr>
            <p:cNvPr id="4" name="รูปภาพ 16">
              <a:extLst>
                <a:ext uri="{FF2B5EF4-FFF2-40B4-BE49-F238E27FC236}">
                  <a16:creationId xmlns:a16="http://schemas.microsoft.com/office/drawing/2014/main" id="{3A005A5C-8C94-EF2E-BC7A-1DBA80CAC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72144"/>
              <a:ext cx="3629465" cy="2723634"/>
            </a:xfrm>
            <a:prstGeom prst="rect">
              <a:avLst/>
            </a:prstGeom>
          </p:spPr>
        </p:pic>
        <p:pic>
          <p:nvPicPr>
            <p:cNvPr id="11" name="รูปภาพ 4">
              <a:extLst>
                <a:ext uri="{FF2B5EF4-FFF2-40B4-BE49-F238E27FC236}">
                  <a16:creationId xmlns:a16="http://schemas.microsoft.com/office/drawing/2014/main" id="{4D923058-7C74-946E-8629-1095E193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98" y="656978"/>
              <a:ext cx="4499367" cy="3376430"/>
            </a:xfrm>
            <a:prstGeom prst="rect">
              <a:avLst/>
            </a:prstGeom>
          </p:spPr>
        </p:pic>
        <p:pic>
          <p:nvPicPr>
            <p:cNvPr id="12" name="รูปภาพ 10">
              <a:extLst>
                <a:ext uri="{FF2B5EF4-FFF2-40B4-BE49-F238E27FC236}">
                  <a16:creationId xmlns:a16="http://schemas.microsoft.com/office/drawing/2014/main" id="{F2E9F5D0-733A-5C9E-F1C2-6F055F230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998" y="6023068"/>
              <a:ext cx="3429000" cy="2573200"/>
            </a:xfrm>
            <a:prstGeom prst="rect">
              <a:avLst/>
            </a:prstGeom>
          </p:spPr>
        </p:pic>
        <p:pic>
          <p:nvPicPr>
            <p:cNvPr id="13" name="รูปภาพ 20">
              <a:extLst>
                <a:ext uri="{FF2B5EF4-FFF2-40B4-BE49-F238E27FC236}">
                  <a16:creationId xmlns:a16="http://schemas.microsoft.com/office/drawing/2014/main" id="{1778557A-CD29-9ACB-84FA-A567FCC61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963" y="4003204"/>
              <a:ext cx="3215036" cy="241263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5C47CD-6E89-6E13-F473-30F14EFBB2C9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พฤศจิกายน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9F37B8E-F44D-1C54-9573-1D060A465030}"/>
              </a:ext>
            </a:extLst>
          </p:cNvPr>
          <p:cNvSpPr txBox="1"/>
          <p:nvPr/>
        </p:nvSpPr>
        <p:spPr>
          <a:xfrm>
            <a:off x="224798" y="1546154"/>
            <a:ext cx="6459415" cy="149012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27 พฤศจิกายน  2567   พ.ต.อ.นาวิน  สินธุรัตน์  ผกก.สภ.บางละมุง , 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ผกก.ป.สภ.บางละมุง , พ.ต.ต.สุชาติ  ดุสดี  สวป.สภ.บางละมุง  พร้อมครูฝึกถ่ายทอดยุทธวิธี 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active shooter 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การปฏิบัติตามขั้นตอนการระงับ และป้องกันเหตุต่างๆ ตามแนวทางที่ ตร.กำหนด ให้กับข้าราชการตำรวจงานป้องกันปราบปราม  ณ ลานหน้าอาคารที่ทำการ สภ.บางละมุง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7983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782A2-05AA-B7DD-9258-8DA4F407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1748DC3B-1A7F-22AD-B489-D57A1BBD06EF}"/>
              </a:ext>
            </a:extLst>
          </p:cNvPr>
          <p:cNvSpPr txBox="1"/>
          <p:nvPr/>
        </p:nvSpPr>
        <p:spPr>
          <a:xfrm>
            <a:off x="0" y="232230"/>
            <a:ext cx="6858000" cy="331986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งานป้องกันปราปบรามสรุปผลการปฏิบัติงาน ห่วงวันที่ 1 ถึง 31 ตุลาคม  พ.ศ.2567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	1. อบรมปล่อย</a:t>
            </a:r>
            <a:r>
              <a:rPr lang="th-TH" sz="1800" b="1" dirty="0" err="1">
                <a:latin typeface="TH SarabunIT๙" pitchFamily="34" charset="-34"/>
                <a:cs typeface="TH SarabunIT๙" pitchFamily="34" charset="-34"/>
              </a:rPr>
              <a:t>เเถว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สายตรวจ 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2. ป้องกันเหตุแข่งรถในทาง 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3. โครงการ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D.A.R.E.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4. ป้องกันเหตุ (ตีวงสุรา)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5.ตามโครงการเปิดโรงเรียนเปิดโรงรถ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6. การฝึกทบทวนทางยุทธวิธี 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active shooter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              7. ตรวจเยี่ยมพบปะประชาชน ตามโครงการ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STOP WALK AND TALK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8. การฝึกทบทวนทางยุทธวิธี 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active shooter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164849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1164</Words>
  <Application>Microsoft Office PowerPoint</Application>
  <PresentationFormat>A4 Paper (210x297 mm)</PresentationFormat>
  <Paragraphs>62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TH SarabunIT๙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ADMIN</cp:lastModifiedBy>
  <cp:revision>44</cp:revision>
  <dcterms:created xsi:type="dcterms:W3CDTF">2023-10-21T14:02:26Z</dcterms:created>
  <dcterms:modified xsi:type="dcterms:W3CDTF">2025-04-19T07:21:58Z</dcterms:modified>
</cp:coreProperties>
</file>