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1"/>
  </p:notes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81" r:id="rId10"/>
  </p:sldIdLst>
  <p:sldSz cx="6858000" cy="9906000" type="A4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14C91-0A33-46D5-9684-AFD55177940A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5BCC8-C5DA-4835-BAA7-3D8545F7F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198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7AE98-0C92-16E5-3C6C-56D85596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A6CAD43-8DDC-DA8B-E817-EE268EC22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360CD03-8312-BAD5-7E33-AF004AEFC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022F5DB-194C-22AE-4D3D-49EB97514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700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C01A0-8628-1A0F-5239-FDEADE479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163B99F2-0775-61E2-668B-1A5BCA1C8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59A41AEE-349C-AB56-61C7-B0499A920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F6EEE8E-3BE2-9908-7E34-682B61369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880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A01F0-21F5-84C0-38D0-8FFF7494A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BF3048F3-DDA1-521D-23F9-8AB5FF1B5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DA814180-A577-60E9-9242-4DBB93798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512C45E-A4C3-DFA1-2489-CE950AAC9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588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BC2BD-847B-E670-42BB-2C3333CA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2E5B31FE-115A-4B0A-4B1D-99ACAFEEF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358B49E0-A875-28E7-2873-3725796E3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4015319-73B1-448D-CA04-46149FE63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887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0AF06-603F-9021-FFCA-95E3B813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11E51733-FE90-EE05-08BF-D1EE1CC00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34C424D-E95E-AE5E-8551-AA754073D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D29D833-F9A9-F0D8-2F1D-8B1BDD6653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7918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A6785-0D6B-228B-E722-36AE8B851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25B96F49-AFC1-DB29-163A-A004A3A1E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FA9910F9-259D-4BB9-E789-9C20B4FD4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77F82DF-D194-4D31-E374-C26A8D050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896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7B051-DD9D-FC0A-B603-772A4582A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F5DFD16E-6483-2CF4-10D6-94E364A7D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E448844F-BD85-7C90-6BC9-45853F262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BE98922-79F6-68EC-1B4C-58CBB4C9E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5245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195C-214B-87FF-81CD-00625592C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4140DE8-1147-3DEB-D974-F2BC2E9DB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A9DAF53A-8B12-915F-A70D-656B9F77D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EB4E0A0-6639-9BF5-744A-D6F0AB076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978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3C78F-961F-799A-3351-F4A6B5091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68E7892C-8AF0-B1CA-5B0C-C070784CC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C283E365-41BA-1C53-8617-2010AC2F2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5C43AF6-B27D-189E-A4AB-0E495F294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182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C04758-D034-46B4-8613-8D5BA50CB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7B9B7740-B488-4567-9E9F-2607E690B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11CF02E-CE57-418E-BB1F-5733DB25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F08D84C-DA08-454B-B231-C8A0F2F7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9082D62-2DAD-47C3-B1F7-0576B509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960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408F3E-6CA7-4B97-A04A-50A150A3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2BE74A5-C5BE-4F33-B332-887DA023C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42836DF-956F-4FF3-A8AF-5696158C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0FAB695-4A30-4DBD-83D2-41D93E40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7F92B89-C3F9-4C85-B00A-FEBA00D0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316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C5E15C6E-27D7-4DDD-BCF4-E932BE694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9007EC1-FFEF-4C26-B9E7-3586A8159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D95FCEF-E069-48BE-B968-BC50FCF9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2DF10E1-730E-409C-993D-14A8FAB0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96DCBB7-82C9-4315-8B12-8C9F5193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078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FB92E5-E612-4EE0-BC03-C18C2060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E410E60-D255-401A-A7A9-C78A764B3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34BCB6E-D44C-4188-8D68-B2AAEB8A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F3280F5-604D-456A-AD7E-FB44A31D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FD30EB-E2FD-4355-89DA-BB1D5FCD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11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3E20A72-E2D0-4F6B-887A-6DD1795A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4223E97-BE92-4F01-A7AA-E5779D1B1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8F464A3-57EE-4631-8DFA-CD3574A47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F57AACD-14B8-4A76-A5A1-1E4BC5D7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DCF6C0F-5618-4D01-BFFB-D9C97C66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602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3C7137-2DD4-417F-A435-03EE28B1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DC9BB0C-5E3D-415D-AEEC-2779EC258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C6C237C-CC56-47E1-BF0D-32BCB84C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0ABB540-4BDC-4314-999F-92A37A79E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D8390A0-4B56-4AF9-A55B-A76E1E91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8EAB067-6D62-4B9F-B865-437CDAE8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277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45C756-2FFB-4123-B148-76DE971B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FEC079D-4070-4BB1-8A58-2BDE2E13C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2E3E4FD-807A-4C51-90BA-4446FD7AE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74E60AF-4098-4A39-B1CE-D7478502E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99640B4-3148-4BF8-843B-9EA0801CD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575E3CE-4CDC-419A-832E-7ADE7B4C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D4B4695F-C8A3-47F7-83E5-52251C01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47D5E53-F186-4DF8-B26A-8591B3D2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14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93C374-21D9-4510-AFD5-DE6F7C9F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6AC2876-EBC8-440F-8551-BB3359BB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F2483F0-6856-47D5-B66C-7D913EBF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AEEFC02-0A29-4CDD-AC8D-B26F7C67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452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8196822E-C71F-4B88-8481-2E1196BD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E2E0F36-BFA5-4949-88F7-B5730025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B66F393-8A16-4B4F-963B-840BD01B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312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937FD7-0AA7-417C-A87C-3C74C24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F46843-F088-4406-A057-EAC4851E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A5E551C-B8B1-4DC0-8454-C125AA627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51BA610-0F51-452A-913F-ACA1C2AC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A931D04-4DC0-40E2-A093-A4886BEA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BB8A6CA-1FC7-4A56-8355-8B96DD90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501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9C5E16-B505-48AA-8B4A-B12B7086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E90E340-EC86-4794-A0E3-8EBCA002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B6DF211-FD75-43E0-B89F-8056FE076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BA928F-B041-444C-92C9-64E15465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9C987F0-8393-4534-9EA9-96FCDC6F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FA605C2-EB84-462E-8648-53583A2E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188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D00468DD-8061-45F1-9FB5-F5CE88D4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06DAE77-29BF-4416-A6E3-F465089DE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0EB04B3-2116-4310-9C8D-394A0B78B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BFFDC39-C4BD-4A8D-94EB-594002B6F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8B475FD-B7D6-4C6E-AF94-C1E86E00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46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5EC0-1704-86A6-9526-631B88DA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056E778-141D-2848-49FA-E0554B91396C}"/>
              </a:ext>
            </a:extLst>
          </p:cNvPr>
          <p:cNvGrpSpPr/>
          <p:nvPr/>
        </p:nvGrpSpPr>
        <p:grpSpPr>
          <a:xfrm>
            <a:off x="534943" y="4813533"/>
            <a:ext cx="5788114" cy="4743005"/>
            <a:chOff x="0" y="3910627"/>
            <a:chExt cx="6872947" cy="5474923"/>
          </a:xfrm>
        </p:grpSpPr>
        <p:pic>
          <p:nvPicPr>
            <p:cNvPr id="5" name="รูปภาพ 14">
              <a:extLst>
                <a:ext uri="{FF2B5EF4-FFF2-40B4-BE49-F238E27FC236}">
                  <a16:creationId xmlns:a16="http://schemas.microsoft.com/office/drawing/2014/main" id="{BA3595F6-C1B3-1770-5A32-42D08ACE5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992" y="6711540"/>
              <a:ext cx="3938955" cy="2674008"/>
            </a:xfrm>
            <a:prstGeom prst="rect">
              <a:avLst/>
            </a:prstGeom>
          </p:spPr>
        </p:pic>
        <p:pic>
          <p:nvPicPr>
            <p:cNvPr id="6" name="รูปภาพ 2">
              <a:extLst>
                <a:ext uri="{FF2B5EF4-FFF2-40B4-BE49-F238E27FC236}">
                  <a16:creationId xmlns:a16="http://schemas.microsoft.com/office/drawing/2014/main" id="{D9F5C432-D878-EBB7-B499-87A0EC67C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628"/>
              <a:ext cx="3733706" cy="2800911"/>
            </a:xfrm>
            <a:prstGeom prst="rect">
              <a:avLst/>
            </a:prstGeom>
          </p:spPr>
        </p:pic>
        <p:pic>
          <p:nvPicPr>
            <p:cNvPr id="7" name="รูปภาพ 5">
              <a:extLst>
                <a:ext uri="{FF2B5EF4-FFF2-40B4-BE49-F238E27FC236}">
                  <a16:creationId xmlns:a16="http://schemas.microsoft.com/office/drawing/2014/main" id="{E49799A6-EF63-A7FA-E5F4-97B658B99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243" y="3910627"/>
              <a:ext cx="3733704" cy="2800910"/>
            </a:xfrm>
            <a:prstGeom prst="rect">
              <a:avLst/>
            </a:prstGeom>
          </p:spPr>
        </p:pic>
        <p:pic>
          <p:nvPicPr>
            <p:cNvPr id="8" name="รูปภาพ 8">
              <a:extLst>
                <a:ext uri="{FF2B5EF4-FFF2-40B4-BE49-F238E27FC236}">
                  <a16:creationId xmlns:a16="http://schemas.microsoft.com/office/drawing/2014/main" id="{0CE651D5-E48E-3144-A44D-B96E9E119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11540"/>
              <a:ext cx="3938954" cy="267401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8A1792-9523-4114-63F7-9C651A7D600F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ธันวาคม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BFD7121-410D-BB07-914E-74153D949A38}"/>
              </a:ext>
            </a:extLst>
          </p:cNvPr>
          <p:cNvSpPr txBox="1"/>
          <p:nvPr/>
        </p:nvSpPr>
        <p:spPr>
          <a:xfrm>
            <a:off x="224798" y="1546154"/>
            <a:ext cx="6459415" cy="340684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6  ธันวาคม  2567   พ.ต.อ.นาวิน  สินธุรัตน์  ผกก.สภ.บางละมุง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ผกก.ป.สภ.บางละมุง  พ.ต.ต.สุชาติ  ดุสดี  สวป.สภ.บางละมุง  ร.ต.อ.คมวงกต  แสงปัก รอง สว.(ป.)สภ.บางละมุง  ปฏิบัติหน้าที่ ร้อยเวรบางละมุง 20อบรมปล่อย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เเถว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สายตรวจ ผลัดที่ 1 ผลัด  16.01 -24.00  น.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1. ประชุมชี้แจงตามนโยบาย และปฏิบัติตามคำสั่งการของผู้บังคับบัญชาที่ได้สั่งการมอบหมายให้ปฏิบัติโดยเคร่งครัด เช่น การจัดระเบียบสังคมสถานบริการ และสถานจำหน่ายสุรา กวดขันตรวจตราแหล่งอบายมุข ยาเสพติด บ่อนการพนัน  การค้าประเวณี  การค้ามนุษย์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2. ปฏิบัติตามแผนการตรวจ เพื่อป้องกันเหตุต่างๆ เน้น จุดเสี่ยง ธนาคาร ร้านทอง ร้านสะดวกซื้อ สถานีขนส่ง ไปรษณีย์ แหล่งท่องเที่ยว และตั้งจุดตรวจ จุดสกัดในเขต  และการออกเยี่ยมเยียน การให้บริการและอำนวยความสะดวกแก่ประชาชน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3. ทบทวนยุทธวิธี ตรวจการแต่งกายเครื่องแบบ  พร้อมอุปกรณ์ประจำกาย  ยานพาหนะ  ตรวจห้องควบคุม  และกำชับการปฏิบัติในขณะปฏิบัติหน้าที่ ให้ประพฤติปฏิบัติตน ตามกฎหมาย ระเบียบแบบแผนของตำรวจ วินัยตำรวจ จริยธรรมของตำรวจ อย่างเคร่งครัด  ทุกนายรับทราบ จึงปล่อยออกปฏิบัติหน้าที่ แต่เวลานี้ปลอดภัย ใช้วาจาสุภาพกับประชาชน</a:t>
            </a:r>
          </a:p>
        </p:txBody>
      </p:sp>
    </p:spTree>
    <p:extLst>
      <p:ext uri="{BB962C8B-B14F-4D97-AF65-F5344CB8AC3E}">
        <p14:creationId xmlns:p14="http://schemas.microsoft.com/office/powerpoint/2010/main" val="220048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B2AEC-9BE0-3536-82DA-CDC8B4358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99E94D-C8ED-018D-D54A-3EE545181100}"/>
              </a:ext>
            </a:extLst>
          </p:cNvPr>
          <p:cNvGrpSpPr/>
          <p:nvPr/>
        </p:nvGrpSpPr>
        <p:grpSpPr>
          <a:xfrm>
            <a:off x="621323" y="2220583"/>
            <a:ext cx="5615354" cy="7335955"/>
            <a:chOff x="-171808" y="703934"/>
            <a:chExt cx="6858000" cy="8846467"/>
          </a:xfrm>
        </p:grpSpPr>
        <p:pic>
          <p:nvPicPr>
            <p:cNvPr id="2" name="รูปภาพ 6">
              <a:extLst>
                <a:ext uri="{FF2B5EF4-FFF2-40B4-BE49-F238E27FC236}">
                  <a16:creationId xmlns:a16="http://schemas.microsoft.com/office/drawing/2014/main" id="{D6225621-51F8-454D-9F3B-924A199EF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1808" y="4405740"/>
              <a:ext cx="6858000" cy="5144661"/>
            </a:xfrm>
            <a:prstGeom prst="rect">
              <a:avLst/>
            </a:prstGeom>
          </p:spPr>
        </p:pic>
        <p:pic>
          <p:nvPicPr>
            <p:cNvPr id="3" name="รูปภาพ 3">
              <a:extLst>
                <a:ext uri="{FF2B5EF4-FFF2-40B4-BE49-F238E27FC236}">
                  <a16:creationId xmlns:a16="http://schemas.microsoft.com/office/drawing/2014/main" id="{CDB77500-B35E-4B12-A3F5-E52AD1DB3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1808" y="703934"/>
              <a:ext cx="6858000" cy="51446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C1FE7A9-4DF1-2D58-7DA3-1D627D1F6CBD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ธันวาคม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13CB2A9-735F-A128-3580-36F7CD9FD54E}"/>
              </a:ext>
            </a:extLst>
          </p:cNvPr>
          <p:cNvSpPr txBox="1"/>
          <p:nvPr/>
        </p:nvSpPr>
        <p:spPr>
          <a:xfrm>
            <a:off x="224798" y="1546154"/>
            <a:ext cx="6459415" cy="1466677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16 ธันวาคม  2567   พ.ต.อ.นาวิน  สินธุรัตน์  ผกก.สภ.บางละมุง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ผกก.ป.สภ.บางละมุง  พ.ต.ท.สุชาติ  ดุสดี  สวป.สภ.บางละมุง ตรวจป้องกันเหตุจุดเสี่ยง และสถานที่ท่องเที่ยว ปราสาทสัจธรรม รวมทั้งประสานผู้ประกอบการ ดูแลความเรียบร้อยตามแหล่งท่องเที่ยวที่มีนักท่องเที่ยวอย่างสม่ำเสมอ สร้างความอุ่นใจ ให้นักท่องเที่ยว และผู้ประกอบการ ตามมาตรการเกี่ยวกับการป้องกันรักษาความปลอดภัยในชีวิต และทรัพย์สินของประชาชน</a:t>
            </a:r>
          </a:p>
        </p:txBody>
      </p:sp>
    </p:spTree>
    <p:extLst>
      <p:ext uri="{BB962C8B-B14F-4D97-AF65-F5344CB8AC3E}">
        <p14:creationId xmlns:p14="http://schemas.microsoft.com/office/powerpoint/2010/main" val="1340478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6C36E-B5DF-1E43-F28F-6E43F0A8E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5018B92-1912-776D-F07A-A9BDB29B1042}"/>
              </a:ext>
            </a:extLst>
          </p:cNvPr>
          <p:cNvGrpSpPr/>
          <p:nvPr/>
        </p:nvGrpSpPr>
        <p:grpSpPr>
          <a:xfrm>
            <a:off x="224797" y="2672862"/>
            <a:ext cx="6408405" cy="6883676"/>
            <a:chOff x="0" y="835294"/>
            <a:chExt cx="6858000" cy="74060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C2C8BE-4D6C-0CBF-0882-76389D91C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477" y="5656313"/>
              <a:ext cx="3541523" cy="25850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B4017C-E735-1088-5003-082DB049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5294"/>
              <a:ext cx="6858000" cy="49471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048E87-1929-C3BF-9314-74585F7C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82432"/>
              <a:ext cx="3325898" cy="245889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6EDB1C-BFA2-C1A4-8EA1-F01D82DA014C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ธันวาคม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086AD387-BC27-CE85-CEE3-5199C1D35990}"/>
              </a:ext>
            </a:extLst>
          </p:cNvPr>
          <p:cNvSpPr txBox="1"/>
          <p:nvPr/>
        </p:nvSpPr>
        <p:spPr>
          <a:xfrm>
            <a:off x="224798" y="1546154"/>
            <a:ext cx="6459415" cy="1466677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18 ธันวาคม  2567   พ.ต.อ.นาวิน  สินธุรัตน์  ผกก.สภ.บางละมุง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ผกก.ป.บางละมุง , พ.ต.ต.สุชาติ   ดุสดี สวป.สภ.บางละมุง , พ.ต.ต.สุริยา กล้าหาญ  สวป.(ชส) สภ.บางละมุง 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ได้สั่งการให้ ร.ต.ต.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ปิ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ยะพล ประถมบุตร รอง สว.(ป.)สภ.บางละมุง  ครูตำรวจแดร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์บรร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ยายให้ความรู้แก่เด็กนักเรียนชั้นประถมศึกษาปีที่ 5  ณ โรงเรียนเมืองพัทยา 3 (วัดสว่างฟ้าพฤฒาราม) ตาม“ โครงการการศึกษาเพื่อต่อต้านการใช้ยาเสพติดในเด็กนักเรียนและหลีกเลี่ยงความรุนแรง“(แดร์ประเทศไทย) ผู้ร่วมกิจกรรม  131 คน</a:t>
            </a:r>
          </a:p>
        </p:txBody>
      </p:sp>
    </p:spTree>
    <p:extLst>
      <p:ext uri="{BB962C8B-B14F-4D97-AF65-F5344CB8AC3E}">
        <p14:creationId xmlns:p14="http://schemas.microsoft.com/office/powerpoint/2010/main" val="1309767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DF6C8-CFB9-DD40-6A27-868DCA4FF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505FB2-FA74-5A9B-11D4-1CEDA7DA7565}"/>
              </a:ext>
            </a:extLst>
          </p:cNvPr>
          <p:cNvGrpSpPr/>
          <p:nvPr/>
        </p:nvGrpSpPr>
        <p:grpSpPr>
          <a:xfrm>
            <a:off x="316523" y="2830078"/>
            <a:ext cx="6316679" cy="6726460"/>
            <a:chOff x="-1" y="510049"/>
            <a:chExt cx="6858001" cy="75788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AE5B76-DF1C-C8B1-3461-5DC2C4EC1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369" y="5600138"/>
              <a:ext cx="3317631" cy="248878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5A655C-F4A6-DC57-2F99-F103203CC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433046"/>
              <a:ext cx="3540370" cy="26558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3A1A67-AD2A-A1CC-AC0C-328B76A9A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0049"/>
              <a:ext cx="6858000" cy="51446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2FE48E-39D0-EFB4-FF8A-52C03EDF401A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ธันวาคม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DDB7559-1146-8F85-1B22-0C5C031B539C}"/>
              </a:ext>
            </a:extLst>
          </p:cNvPr>
          <p:cNvSpPr txBox="1"/>
          <p:nvPr/>
        </p:nvSpPr>
        <p:spPr>
          <a:xfrm>
            <a:off x="224798" y="1546154"/>
            <a:ext cx="6459415" cy="1712861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20 ธันวาคม  2567   พ.ต.อ.นาวิน  สินธุรัตน์  ผกก.สภ.บางละมุง , 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รอง ผกก.ป.บางละมุง , พ.ต.ต.สุชาติ   ดุสดี สวป.สภ.บางละมุง พ.ต.ต.สุริยา กล้าหาญ  สวป.(ชส) สภ.บางละมุง  มอบหมายให้ ร.ต.ท.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อนิรุ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ทธิ์ บางศรี รองสว.(ป.)สภ.บางละมุง ทำหน้าที่ครูตำรวจแดร์ 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D.A.R.E.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สภ.บางละมุง เข้าทำการสอนโรงเรียนรงเรียนวัดสุกรี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ย์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บุญ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ญา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ราม  ในระดับชั้นประถมปีที่ 5  ตามโครงการการศึกษาเพื่อต่อต้านการใช้ยาเสพติดในเด็กนักเรียน หรือโครงการ แดร์ประเทศไทย (</a:t>
            </a:r>
            <a:r>
              <a:rPr lang="en-US" sz="1600" dirty="0" err="1">
                <a:latin typeface="TH SarabunIT๙" pitchFamily="34" charset="-34"/>
                <a:cs typeface="TH SarabunIT๙" pitchFamily="34" charset="-34"/>
              </a:rPr>
              <a:t>D.A.R.E.Thailand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 )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เพื่อสร้างภูมิคุ้มกันยาเสพติดให้กับเด็กนักเรียนในสถานศึกษาผู้ร่วมกิจกรรม  37  คน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916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EDD0C-5110-34F1-5BC3-2E1CDDF60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2">
            <a:extLst>
              <a:ext uri="{FF2B5EF4-FFF2-40B4-BE49-F238E27FC236}">
                <a16:creationId xmlns:a16="http://schemas.microsoft.com/office/drawing/2014/main" id="{4FB2E334-C091-A0DD-3C0A-E58F1F625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8" y="5261937"/>
            <a:ext cx="5580184" cy="4185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B000A-D159-9ED0-A63A-D64BAFE495D5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ธันวาคม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C545DDC-70DC-F113-4632-663F1D6A2245}"/>
              </a:ext>
            </a:extLst>
          </p:cNvPr>
          <p:cNvSpPr txBox="1"/>
          <p:nvPr/>
        </p:nvSpPr>
        <p:spPr>
          <a:xfrm>
            <a:off x="224798" y="1546154"/>
            <a:ext cx="6459415" cy="389335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20 ธันวาคม  2567   พ.ต.อ.นาวิน  สินธุรัตน์  ผกก.สภ.บางละมุง , 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รอง ผกก.ป.บางละมุง , พ.ต.ต.สุชาติ   ดุสดี สวป.สภ.บางละมุง พ.ต.ต.สุริยา กล้าหาญ  สวป.(ชส) สภ.บางละมุง  มอบหมายให้ สายตรวจตู้ยามการเคหะฯ  ร.ต.ต.ญาณภัทร  เทวินรัมย์   ส.ต.ท.ธีรภัทร  เวียงเงิน  ออกตรวจเยี่ยมพบปะประชาชน ตามโครงการ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STOP WALK AND TALK 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ได้ พบ น.ส.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นั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นทิยา  แก้ววิเชียร ที่อยู่ : โรงเรียนบ้านทุ่งกราด  หมายเลขโทรศัพท์ :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-  สิ่งที่ตำรวจได้แนะนำประชาชน  ให้ความรู้ในด้านต่างๆ เช่น ภัยทางออนไลน์ การฉ้อโกงทางสื่อโซ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เชี่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ยล การรับฟังปัญหาของชุมชนและแนวทางแก้ไข  การให้ความรู้การมีส่วนร่วมของประชาชนในการป้องกันอาชญากรรมในชุมชน การสังเกตุจดจำตำหนิคนร้ายและพฤติกรรมบุคคลต้องสงสัย พร้อมทั้งประชาสัมพันธ์ช่องทางติดต่อของสภ.บางละมุงให้ทราบ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-  ข้อมูลที่ได้หลังจากได้พบปะพูดคุย  อยากให้สายตรวจออกตรวจพบปะชุมชนในเขตพื้นที่ให้บ่อยๆ เพื่อป้องกันเหตุอาชญากรรมที่อาจเกิดขึ้นในพื้นที่ โดยเฉพาะถนนสาย 3009 มีกลุ่มวัยรุ่นนำรถจักรยานยนต์ออกมาขับแข่ง  บนถนนหลวง ด้วยความประมาทและน่าหวาดเสียวโดยไม่คำนึงถึงความปลอดภัยหรือความเดือดร้อนของผู้อื่น อันอาจเกิดอันตรายแก่บุคคลหรือทรัพย์สินโดยฝ่าฝืนต่อกฎหมาย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- ผลการดำเนินการ สายตรวจตู้ยามการเคหะฯ ใช้รถยนต์เปิดสัญญาณไฟ ว.9 เพิ่มความถี่ในการออกตรวจป้องกันเหตุฯ หมั่นออกตรวจเยี่ยมชุมชน รับฟังปัญหา รีบดำเนินการแก้ไข และติดตามผลให้ประชาชนได้รับความพึงพอใจ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1835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5A80A-23FC-A4B3-7B66-60143B9D5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5">
            <a:extLst>
              <a:ext uri="{FF2B5EF4-FFF2-40B4-BE49-F238E27FC236}">
                <a16:creationId xmlns:a16="http://schemas.microsoft.com/office/drawing/2014/main" id="{772B58DB-2FBF-696F-4E01-A5B57399CB75}"/>
              </a:ext>
            </a:extLst>
          </p:cNvPr>
          <p:cNvGrpSpPr/>
          <p:nvPr/>
        </p:nvGrpSpPr>
        <p:grpSpPr>
          <a:xfrm>
            <a:off x="276522" y="2543908"/>
            <a:ext cx="6304956" cy="6883677"/>
            <a:chOff x="0" y="970294"/>
            <a:chExt cx="6879102" cy="7734077"/>
          </a:xfrm>
        </p:grpSpPr>
        <p:pic>
          <p:nvPicPr>
            <p:cNvPr id="3" name="รูปภาพ 14">
              <a:extLst>
                <a:ext uri="{FF2B5EF4-FFF2-40B4-BE49-F238E27FC236}">
                  <a16:creationId xmlns:a16="http://schemas.microsoft.com/office/drawing/2014/main" id="{DAAF98F4-78F3-EB1D-BFEC-983D9DE8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2" y="4842975"/>
              <a:ext cx="6858000" cy="3861396"/>
            </a:xfrm>
            <a:prstGeom prst="rect">
              <a:avLst/>
            </a:prstGeom>
          </p:spPr>
        </p:pic>
        <p:pic>
          <p:nvPicPr>
            <p:cNvPr id="4" name="รูปภาพ 12">
              <a:extLst>
                <a:ext uri="{FF2B5EF4-FFF2-40B4-BE49-F238E27FC236}">
                  <a16:creationId xmlns:a16="http://schemas.microsoft.com/office/drawing/2014/main" id="{E55A9855-17DF-33D0-7A41-004DFDE38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5547"/>
              <a:ext cx="3685736" cy="2075253"/>
            </a:xfrm>
            <a:prstGeom prst="rect">
              <a:avLst/>
            </a:prstGeom>
          </p:spPr>
        </p:pic>
        <p:pic>
          <p:nvPicPr>
            <p:cNvPr id="6" name="รูปภาพ 3">
              <a:extLst>
                <a:ext uri="{FF2B5EF4-FFF2-40B4-BE49-F238E27FC236}">
                  <a16:creationId xmlns:a16="http://schemas.microsoft.com/office/drawing/2014/main" id="{AC065AC0-3C34-48D4-A930-11287B30C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0294"/>
              <a:ext cx="3685735" cy="2075253"/>
            </a:xfrm>
            <a:prstGeom prst="rect">
              <a:avLst/>
            </a:prstGeom>
          </p:spPr>
        </p:pic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ABAC95EC-BAD5-27AC-7144-DA5A745C3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63" y="970294"/>
              <a:ext cx="3685737" cy="2075253"/>
            </a:xfrm>
            <a:prstGeom prst="rect">
              <a:avLst/>
            </a:prstGeom>
          </p:spPr>
        </p:pic>
        <p:pic>
          <p:nvPicPr>
            <p:cNvPr id="8" name="รูปภาพ 9">
              <a:extLst>
                <a:ext uri="{FF2B5EF4-FFF2-40B4-BE49-F238E27FC236}">
                  <a16:creationId xmlns:a16="http://schemas.microsoft.com/office/drawing/2014/main" id="{003B68AE-1BF2-E441-713F-F236A019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366" y="3045546"/>
              <a:ext cx="3685736" cy="207525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6D0C5C-2334-24EC-40CD-123D16667870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ธันวาคม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4391738-8626-780F-B01C-2B442A4C5CB0}"/>
              </a:ext>
            </a:extLst>
          </p:cNvPr>
          <p:cNvSpPr txBox="1"/>
          <p:nvPr/>
        </p:nvSpPr>
        <p:spPr>
          <a:xfrm>
            <a:off x="224798" y="1546155"/>
            <a:ext cx="6459415" cy="137398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23 ธันวาคม  2567   พ.ต.อ.นาวิน   สินธุรัตน์   ผกก.สภ.บางละมุง  ,พ.ต.ท.ศุภวัฒน์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ผกก.ป.สภ.บางละมุง , พ.ต.ต.สุชาติ   ดุสดี   สวป.สภ.บางละมุง  มอบหมายให้ ร.ต.ต.สมยง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ค์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ไกรยะสวน รอง สว.(ป.)สภ.บางละมุง ร่วมโครงการป้องกันและแก้ไขปัญหายาสเพติด โดยกองทุนแม่ของแผ่นดิน กิจกรรมเครือข่ายกองทุนแม่ของแผ่นดิน หนุนเสริมสัมมาชีพชุมชนแก่เยาวชนกลุ่มเสี่ยง หรือผู้ผ่านการบำบัด ณ โรสมัลดีฟส์ รีสอร์ท พัทยา </a:t>
            </a:r>
          </a:p>
        </p:txBody>
      </p:sp>
    </p:spTree>
    <p:extLst>
      <p:ext uri="{BB962C8B-B14F-4D97-AF65-F5344CB8AC3E}">
        <p14:creationId xmlns:p14="http://schemas.microsoft.com/office/powerpoint/2010/main" val="376988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24E60-5451-D51F-8A4C-0890EE3EB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F166A3-91BE-9C60-697E-3B93909E72FC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ธันวาคม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0F351E1-7998-1D2F-584E-321B51BF3DBF}"/>
              </a:ext>
            </a:extLst>
          </p:cNvPr>
          <p:cNvSpPr txBox="1"/>
          <p:nvPr/>
        </p:nvSpPr>
        <p:spPr>
          <a:xfrm>
            <a:off x="224798" y="1546155"/>
            <a:ext cx="6459415" cy="153701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24 ธันวาคม  2567   พ.ต.อ.นาวิน   สินธุรัตน์  ผกก.สภ.บางละมุง มอบหมาย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ห็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ผกก.ป.บางละมุง   ,พ.ต.ต.สุริยา   กล้าหาญ  สวป.(ชส) สภ.บางละมุง , ร.ต.อ.คมวงกต  แสงปัก  รอง สวป.สภ.บางละมุง  พร้อมชุดปฏิบัติการฯ สภ.บางละมุง เป็นวิทยากร ประชาสัมพันธ์ และให้ความรู้เกี่ยวกับเหตุกราดยิง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(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Active shooter )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และ แนะนำวิธีเอาตัวรอดตามหลักการ หนี-ซ่อน-สู้ กับนักเรียน ม.4 – ม.6    ณ โรงเรียนบางละมุง ม.2 ต.นาเกลือ อ.บางละมุง จ.ชลบุรี  ผู้ร่วมกิจกรรม  1,000  คน</a:t>
            </a:r>
          </a:p>
        </p:txBody>
      </p:sp>
      <p:grpSp>
        <p:nvGrpSpPr>
          <p:cNvPr id="5" name="กลุ่ม 14">
            <a:extLst>
              <a:ext uri="{FF2B5EF4-FFF2-40B4-BE49-F238E27FC236}">
                <a16:creationId xmlns:a16="http://schemas.microsoft.com/office/drawing/2014/main" id="{12FFF6AA-F59C-62F7-CCCD-FDE5EF73E7C7}"/>
              </a:ext>
            </a:extLst>
          </p:cNvPr>
          <p:cNvGrpSpPr/>
          <p:nvPr/>
        </p:nvGrpSpPr>
        <p:grpSpPr>
          <a:xfrm>
            <a:off x="539261" y="3083169"/>
            <a:ext cx="5861539" cy="6587898"/>
            <a:chOff x="0" y="1013850"/>
            <a:chExt cx="6858000" cy="7672479"/>
          </a:xfrm>
        </p:grpSpPr>
        <p:pic>
          <p:nvPicPr>
            <p:cNvPr id="10" name="รูปภาพ 13">
              <a:extLst>
                <a:ext uri="{FF2B5EF4-FFF2-40B4-BE49-F238E27FC236}">
                  <a16:creationId xmlns:a16="http://schemas.microsoft.com/office/drawing/2014/main" id="{EF6586F2-132D-1FE8-FBB8-D462793DC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23346"/>
              <a:ext cx="6858000" cy="3862983"/>
            </a:xfrm>
            <a:prstGeom prst="rect">
              <a:avLst/>
            </a:prstGeom>
          </p:spPr>
        </p:pic>
        <p:pic>
          <p:nvPicPr>
            <p:cNvPr id="11" name="รูปภาพ 3">
              <a:extLst>
                <a:ext uri="{FF2B5EF4-FFF2-40B4-BE49-F238E27FC236}">
                  <a16:creationId xmlns:a16="http://schemas.microsoft.com/office/drawing/2014/main" id="{B179FBCE-B6AF-67BF-1F63-86DC06143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603" y="1013850"/>
              <a:ext cx="3794397" cy="2137313"/>
            </a:xfrm>
            <a:prstGeom prst="rect">
              <a:avLst/>
            </a:prstGeom>
          </p:spPr>
        </p:pic>
        <p:pic>
          <p:nvPicPr>
            <p:cNvPr id="12" name="รูปภาพ 5">
              <a:extLst>
                <a:ext uri="{FF2B5EF4-FFF2-40B4-BE49-F238E27FC236}">
                  <a16:creationId xmlns:a16="http://schemas.microsoft.com/office/drawing/2014/main" id="{CA4A8F9A-E4E0-83BB-03D4-081D6EC23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3850"/>
              <a:ext cx="3964096" cy="2232902"/>
            </a:xfrm>
            <a:prstGeom prst="rect">
              <a:avLst/>
            </a:prstGeom>
          </p:spPr>
        </p:pic>
        <p:pic>
          <p:nvPicPr>
            <p:cNvPr id="13" name="รูปภาพ 7">
              <a:extLst>
                <a:ext uri="{FF2B5EF4-FFF2-40B4-BE49-F238E27FC236}">
                  <a16:creationId xmlns:a16="http://schemas.microsoft.com/office/drawing/2014/main" id="{9E70FD4E-E720-9BBC-AF4F-33ABB418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602" y="3151164"/>
              <a:ext cx="3794398" cy="2137314"/>
            </a:xfrm>
            <a:prstGeom prst="rect">
              <a:avLst/>
            </a:prstGeom>
          </p:spPr>
        </p:pic>
        <p:pic>
          <p:nvPicPr>
            <p:cNvPr id="15" name="รูปภาพ 11">
              <a:extLst>
                <a:ext uri="{FF2B5EF4-FFF2-40B4-BE49-F238E27FC236}">
                  <a16:creationId xmlns:a16="http://schemas.microsoft.com/office/drawing/2014/main" id="{D19B4FDA-B890-2BC0-CA7E-B858EF8D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46752"/>
              <a:ext cx="3938954" cy="2218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461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CCB98-8E3E-1EF4-CAC5-0B7DBB8F8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47AB82B-59D3-A62D-9915-811C67CCA2F5}"/>
              </a:ext>
            </a:extLst>
          </p:cNvPr>
          <p:cNvGrpSpPr/>
          <p:nvPr/>
        </p:nvGrpSpPr>
        <p:grpSpPr>
          <a:xfrm>
            <a:off x="346231" y="3083169"/>
            <a:ext cx="6216547" cy="6590391"/>
            <a:chOff x="-1" y="1013850"/>
            <a:chExt cx="6843132" cy="7780479"/>
          </a:xfrm>
        </p:grpSpPr>
        <p:pic>
          <p:nvPicPr>
            <p:cNvPr id="3" name="รูปภาพ 18">
              <a:extLst>
                <a:ext uri="{FF2B5EF4-FFF2-40B4-BE49-F238E27FC236}">
                  <a16:creationId xmlns:a16="http://schemas.microsoft.com/office/drawing/2014/main" id="{18A346AE-3BF9-1067-565E-AAA643EE0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127" y="6823326"/>
              <a:ext cx="3412279" cy="1922072"/>
            </a:xfrm>
            <a:prstGeom prst="rect">
              <a:avLst/>
            </a:prstGeom>
          </p:spPr>
        </p:pic>
        <p:pic>
          <p:nvPicPr>
            <p:cNvPr id="4" name="รูปภาพ 13">
              <a:extLst>
                <a:ext uri="{FF2B5EF4-FFF2-40B4-BE49-F238E27FC236}">
                  <a16:creationId xmlns:a16="http://schemas.microsoft.com/office/drawing/2014/main" id="{4280876C-0090-9601-02B2-EBCA0E12C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9" y="6244884"/>
              <a:ext cx="3399259" cy="2549445"/>
            </a:xfrm>
            <a:prstGeom prst="rect">
              <a:avLst/>
            </a:prstGeom>
          </p:spPr>
        </p:pic>
        <p:pic>
          <p:nvPicPr>
            <p:cNvPr id="6" name="รูปภาพ 14">
              <a:extLst>
                <a:ext uri="{FF2B5EF4-FFF2-40B4-BE49-F238E27FC236}">
                  <a16:creationId xmlns:a16="http://schemas.microsoft.com/office/drawing/2014/main" id="{53A649C4-6FF5-4F2B-959F-47C9EEB3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981" y="4893814"/>
              <a:ext cx="3422150" cy="1927633"/>
            </a:xfrm>
            <a:prstGeom prst="rect">
              <a:avLst/>
            </a:prstGeom>
          </p:spPr>
        </p:pic>
        <p:pic>
          <p:nvPicPr>
            <p:cNvPr id="7" name="รูปภาพ 15">
              <a:extLst>
                <a:ext uri="{FF2B5EF4-FFF2-40B4-BE49-F238E27FC236}">
                  <a16:creationId xmlns:a16="http://schemas.microsoft.com/office/drawing/2014/main" id="{68291DFE-B09D-0CC2-B788-14A7F7010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" y="2966684"/>
              <a:ext cx="3429002" cy="1931492"/>
            </a:xfrm>
            <a:prstGeom prst="rect">
              <a:avLst/>
            </a:prstGeom>
          </p:spPr>
        </p:pic>
        <p:pic>
          <p:nvPicPr>
            <p:cNvPr id="8" name="รูปภาพ 16">
              <a:extLst>
                <a:ext uri="{FF2B5EF4-FFF2-40B4-BE49-F238E27FC236}">
                  <a16:creationId xmlns:a16="http://schemas.microsoft.com/office/drawing/2014/main" id="{EC39D23A-C5E6-0E90-7707-006AD7A4E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883068"/>
              <a:ext cx="3429001" cy="1931492"/>
            </a:xfrm>
            <a:prstGeom prst="rect">
              <a:avLst/>
            </a:prstGeom>
          </p:spPr>
        </p:pic>
        <p:pic>
          <p:nvPicPr>
            <p:cNvPr id="16" name="รูปภาพ 21">
              <a:extLst>
                <a:ext uri="{FF2B5EF4-FFF2-40B4-BE49-F238E27FC236}">
                  <a16:creationId xmlns:a16="http://schemas.microsoft.com/office/drawing/2014/main" id="{422CCE75-01EA-340E-91F9-45FAC20AE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131" y="2952946"/>
              <a:ext cx="3429000" cy="1931492"/>
            </a:xfrm>
            <a:prstGeom prst="rect">
              <a:avLst/>
            </a:prstGeom>
          </p:spPr>
        </p:pic>
        <p:pic>
          <p:nvPicPr>
            <p:cNvPr id="17" name="รูปภาพ 25">
              <a:extLst>
                <a:ext uri="{FF2B5EF4-FFF2-40B4-BE49-F238E27FC236}">
                  <a16:creationId xmlns:a16="http://schemas.microsoft.com/office/drawing/2014/main" id="{62C3102D-7F1D-7D3C-552D-98382B826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020737"/>
              <a:ext cx="3429000" cy="1931492"/>
            </a:xfrm>
            <a:prstGeom prst="rect">
              <a:avLst/>
            </a:prstGeom>
          </p:spPr>
        </p:pic>
        <p:pic>
          <p:nvPicPr>
            <p:cNvPr id="18" name="รูปภาพ 26">
              <a:extLst>
                <a:ext uri="{FF2B5EF4-FFF2-40B4-BE49-F238E27FC236}">
                  <a16:creationId xmlns:a16="http://schemas.microsoft.com/office/drawing/2014/main" id="{D920245C-4C39-6A5D-1C18-E25F9E6BA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128" y="1013850"/>
              <a:ext cx="3429003" cy="193149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AFA8B4-E3D1-C888-A7E4-9B8924804028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ธันวาคม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A9C273A-4628-8882-0F9E-FA2C3B6F8765}"/>
              </a:ext>
            </a:extLst>
          </p:cNvPr>
          <p:cNvSpPr txBox="1"/>
          <p:nvPr/>
        </p:nvSpPr>
        <p:spPr>
          <a:xfrm>
            <a:off x="224798" y="1546155"/>
            <a:ext cx="6459415" cy="153701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28 ธันวาคม  2567   พ.ต.อ.นาวิน  สินธุรัตน์  ผกก.สภ.บางละมุง  ,พ.ต.ท.ศุภวัฒน์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ผกก.ป.บางละมุง มอบหมายให้ พ.ต.ต.สุชาติ  ดุสดี สวป.สภ.บางละมุง พร้อมด้วย ชุด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ปฎิบั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ติการมวลชนสัมพันธ์ ประสานความร่วมกับปลัดอำเภอบางละมุง ฝ่ายปกครองอำเภอบางละมุง กำนันตำบลหนองปลาไหล ผู้ใหญ่บ้านฯ ผู้ช่วยผู้ใหญ่บ้าน ฝ่านปกครองตำบลหนองปลาไหล ตั้งจุดตรวจ จุดสกัดป้องกันอาชญากรรม ยาเสพติด การกลุ่มวัยรุ่นนำรถออกมาแข่งรถในทาง ในพื้นที่ตำบหนองปลาไหล  ณ บริเวณหน้าศาลา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SML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ต.หนองปลาไหล ม.1 ต.หนองปลาไหล อ.บางละมุง จ.ชลบุรี   ผู้ร่วมกิจกรรม  40  คน</a:t>
            </a:r>
          </a:p>
        </p:txBody>
      </p:sp>
    </p:spTree>
    <p:extLst>
      <p:ext uri="{BB962C8B-B14F-4D97-AF65-F5344CB8AC3E}">
        <p14:creationId xmlns:p14="http://schemas.microsoft.com/office/powerpoint/2010/main" val="801946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782A2-05AA-B7DD-9258-8DA4F407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1748DC3B-1A7F-22AD-B489-D57A1BBD06EF}"/>
              </a:ext>
            </a:extLst>
          </p:cNvPr>
          <p:cNvSpPr txBox="1"/>
          <p:nvPr/>
        </p:nvSpPr>
        <p:spPr>
          <a:xfrm>
            <a:off x="0" y="232230"/>
            <a:ext cx="6858000" cy="331986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งานป้องกันปราปบรามสรุปผลการปฏิบัติงาน ห่วงวันที่ 1 ถึง 31 ตุลาคม  พ.ศ.2567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	1. อบรมปล่อย</a:t>
            </a:r>
            <a:r>
              <a:rPr lang="th-TH" sz="1800" b="1" dirty="0" err="1">
                <a:latin typeface="TH SarabunIT๙" pitchFamily="34" charset="-34"/>
                <a:cs typeface="TH SarabunIT๙" pitchFamily="34" charset="-34"/>
              </a:rPr>
              <a:t>เเถว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สายตรวจ 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2. ป้องกันเหตุนักท่องเที่ยว 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3. โครงการ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D.A.R.E.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4. ป้องกันเหตุ (ตีวงสุรา)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5. ตรวจเยี่ยมพบปะประชาชน ตามโครงการ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STOP WALK AND TALK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6. บรรยายยาสเพติด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              7. ไหล ตั้งจุดตรวจ จุดสกัดป้องกันอาชญากรรม 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4164849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</TotalTime>
  <Words>1449</Words>
  <Application>Microsoft Office PowerPoint</Application>
  <PresentationFormat>A4 Paper (210x297 mm)</PresentationFormat>
  <Paragraphs>71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TH SarabunIT๙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ADMIN</cp:lastModifiedBy>
  <cp:revision>46</cp:revision>
  <dcterms:created xsi:type="dcterms:W3CDTF">2023-10-21T14:02:26Z</dcterms:created>
  <dcterms:modified xsi:type="dcterms:W3CDTF">2025-04-19T07:53:46Z</dcterms:modified>
</cp:coreProperties>
</file>