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notesMasterIdLst>
    <p:notesMasterId r:id="rId10"/>
  </p:notesMasterIdLst>
  <p:sldIdLst>
    <p:sldId id="286" r:id="rId2"/>
    <p:sldId id="288" r:id="rId3"/>
    <p:sldId id="294" r:id="rId4"/>
    <p:sldId id="287" r:id="rId5"/>
    <p:sldId id="293" r:id="rId6"/>
    <p:sldId id="295" r:id="rId7"/>
    <p:sldId id="291" r:id="rId8"/>
    <p:sldId id="292" r:id="rId9"/>
  </p:sldIdLst>
  <p:sldSz cx="6858000" cy="9906000" type="A4"/>
  <p:notesSz cx="9144000" cy="6858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30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14C91-0A33-46D5-9684-AFD55177940A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3770313" y="857250"/>
            <a:ext cx="16033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5BCC8-C5DA-4835-BAA7-3D8545F7F4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71981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7AE98-0C92-16E5-3C6C-56D855968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DA6CAD43-8DDC-DA8B-E817-EE268EC222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6360CD03-8312-BAD5-7E33-AF004AEFC8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E022F5DB-194C-22AE-4D3D-49EB97514D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5BCC8-C5DA-4835-BAA7-3D8545F7F44B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7001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AFD2C-E406-2C59-2CD5-2642B9922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16A64BD8-4AD3-0F5F-CE06-5FC949A598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1E3F74C2-6F19-447B-C860-93BEB282F2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88E386A-8EEF-A527-71E4-321E602F65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5BCC8-C5DA-4835-BAA7-3D8545F7F44B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6551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037F8-C587-79F4-150C-5D65623B8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E7F1C91C-F2A5-B56F-1996-98D2D8FA59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4190AB5C-A239-34A7-43C6-B7DDF16853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A0CA596B-0EC3-F367-2083-594E7FA4B5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5BCC8-C5DA-4835-BAA7-3D8545F7F44B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74529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5A492-3B7D-78E1-273E-C9DC32F78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06D2B2FC-B221-93E0-1B17-184F3E58B6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687E4AD9-9A6D-6A29-44EA-41549A677E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8AA05F8-FC70-DF91-4E79-35EF5F473E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F5BCC8-C5DA-4835-BAA7-3D8545F7F44B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22735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8F70C-9B99-EDD6-4042-64CB5A476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EC18DD7B-92A8-8C0B-FDCB-AFD046DC83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10EFA5A3-5B56-9164-8BF8-30432497A3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511B0B8-EF3A-2E04-0C22-2A5BE42302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5BCC8-C5DA-4835-BAA7-3D8545F7F44B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2325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937128-3EEF-4F20-0B4E-9C37929C5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A119C78E-EBDA-876A-C76A-91EF735E0F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D3E464E4-28E4-99C7-AE34-8D6F8E621E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6AC86A87-9DEF-52B3-CF6D-FDB7B6309A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5BCC8-C5DA-4835-BAA7-3D8545F7F44B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393978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4D425-85EF-2635-1821-C71231E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CC4E0656-A886-E724-A035-0751BB38AA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7D26A4E7-BF17-0D34-39D0-F08F488115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1276AC07-57E3-DF51-86E7-4DD9D1E094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5BCC8-C5DA-4835-BAA7-3D8545F7F44B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31953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84ED8-1301-10F0-D81C-A089DF97D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F629CB99-1794-03AB-A3CA-37D1BC7166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71381E90-5A4C-5343-195C-E9E0A8011A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D2F98D8-F78B-D752-D02F-0B64297E81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5BCC8-C5DA-4835-BAA7-3D8545F7F44B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63225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BC04758-D034-46B4-8613-8D5BA50CBB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7250" y="1621191"/>
            <a:ext cx="5143500" cy="3448756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7B9B7740-B488-4567-9E9F-2607E690B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D11CF02E-CE57-418E-BB1F-5733DB253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F08D84C-DA08-454B-B231-C8A0F2F7B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9082D62-2DAD-47C3-B1F7-0576B5096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09606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9408F3E-6CA7-4B97-A04A-50A150A3D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E2BE74A5-C5BE-4F33-B332-887DA023C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42836DF-956F-4FF3-A8AF-5696158CE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0FAB695-4A30-4DBD-83D2-41D93E40B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7F92B89-C3F9-4C85-B00A-FEBA00D0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3167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C5E15C6E-27D7-4DDD-BCF4-E932BE6941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907756" y="527403"/>
            <a:ext cx="1478756" cy="839487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D9007EC1-FFEF-4C26-B9E7-3586A81596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71487" y="527403"/>
            <a:ext cx="4350544" cy="839487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BD95FCEF-E069-48BE-B968-BC50FCF9D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D2DF10E1-730E-409C-993D-14A8FAB07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96DCBB7-82C9-4315-8B12-8C9F51937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20783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CFB92E5-E612-4EE0-BC03-C18C2060B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E410E60-D255-401A-A7A9-C78A764B3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34BCB6E-D44C-4188-8D68-B2AAEB8AF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F3280F5-604D-456A-AD7E-FB44A31D0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1FD30EB-E2FD-4355-89DA-BB1D5FCD4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6113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3E20A72-E2D0-4F6B-887A-6DD1795A9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916" y="2469622"/>
            <a:ext cx="5915025" cy="4120620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24223E97-BE92-4F01-A7AA-E5779D1B1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7916" y="6629225"/>
            <a:ext cx="5915025" cy="21669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8F464A3-57EE-4631-8DFA-CD3574A47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BF57AACD-14B8-4A76-A5A1-1E4BC5D7B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DCF6C0F-5618-4D01-BFFB-D9C97C66A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86024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F3C7137-2DD4-417F-A435-03EE28B15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DC9BB0C-5E3D-415D-AEEC-2779EC258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9C6C237C-CC56-47E1-BF0D-32BCB84C9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0ABB540-4BDC-4314-999F-92A37A79E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4D8390A0-4B56-4AF9-A55B-A76E1E911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88EAB067-6D62-4B9F-B865-437CDAE8B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52773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E745C756-2FFB-4123-B148-76DE971B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527404"/>
            <a:ext cx="5915025" cy="1914702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4FEC079D-4070-4BB1-8A58-2BDE2E13C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02E3E4FD-807A-4C51-90BA-4446FD7AE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174E60AF-4098-4A39-B1CE-D7478502ED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C99640B4-3148-4BF8-843B-9EA0801CD5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7575E3CE-4CDC-419A-832E-7ADE7B4C9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D4B4695F-C8A3-47F7-83E5-52251C011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E47D5E53-F186-4DF8-B26A-8591B3D2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1429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B93C374-21D9-4510-AFD5-DE6F7C9FD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16AC2876-EBC8-440F-8551-BB3359BB9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3F2483F0-6856-47D5-B66C-7D913EBFD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EAEEFC02-0A29-4CDD-AC8D-B26F7C677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14525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8196822E-C71F-4B88-8481-2E1196BD8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3E2E0F36-BFA5-4949-88F7-B57300254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6B66F393-8A16-4B4F-963B-840BD01B0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93124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C937FD7-0AA7-417C-A87C-3C74C24C6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DF46843-F088-4406-A057-EAC4851E5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0A5E551C-B8B1-4DC0-8454-C125AA627C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D51BA610-0F51-452A-913F-ACA1C2ACD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9A931D04-4DC0-40E2-A093-A4886BEAD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8BB8A6CA-1FC7-4A56-8355-8B96DD901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55018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E9C5E16-B505-48AA-8B4A-B12B70863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8E90E340-EC86-4794-A0E3-8EBCA002D3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6B6DF211-FD75-43E0-B89F-8056FE076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2BA928F-B041-444C-92C9-64E154650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29C987F0-8393-4534-9EA9-96FCDC6F8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5FA605C2-EB84-462E-8648-53583A2E7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41880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D00468DD-8061-45F1-9FB5-F5CE88D45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527404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206DAE77-29BF-4416-A6E3-F465089DE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0EB04B3-2116-4310-9C8D-394A0B78BF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1488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52E48-B6E9-439F-8DBD-70D0A51D7B44}" type="datetimeFigureOut">
              <a:rPr lang="th-TH" smtClean="0"/>
              <a:t>19/04/68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BFFDC39-C4BD-4A8D-94EB-594002B6F0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1713" y="9181395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8B475FD-B7D6-4C6E-AF94-C1E86E00A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843463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FC9CB-61D2-44C6-8F48-4B2E2247B2A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9461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5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55EC0-1704-86A6-9526-631B88DAB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7DC9005-0BF8-3A0D-7ED5-A4B057B1F018}"/>
              </a:ext>
            </a:extLst>
          </p:cNvPr>
          <p:cNvGrpSpPr/>
          <p:nvPr/>
        </p:nvGrpSpPr>
        <p:grpSpPr>
          <a:xfrm>
            <a:off x="383059" y="3282461"/>
            <a:ext cx="6142892" cy="6482862"/>
            <a:chOff x="7598" y="1543553"/>
            <a:chExt cx="6860324" cy="7233723"/>
          </a:xfrm>
        </p:grpSpPr>
        <p:pic>
          <p:nvPicPr>
            <p:cNvPr id="6" name="Picture 5" descr="Two men in uniform standing in a cage&#10;&#10;AI-generated content may be incorrect.">
              <a:extLst>
                <a:ext uri="{FF2B5EF4-FFF2-40B4-BE49-F238E27FC236}">
                  <a16:creationId xmlns:a16="http://schemas.microsoft.com/office/drawing/2014/main" id="{3F15DB93-D470-946E-B8C1-029921974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4321" y="5707193"/>
              <a:ext cx="4093443" cy="3070083"/>
            </a:xfrm>
            <a:prstGeom prst="rect">
              <a:avLst/>
            </a:prstGeom>
          </p:spPr>
        </p:pic>
        <p:pic>
          <p:nvPicPr>
            <p:cNvPr id="7" name="Picture 6" descr="A group of police officers standing in a line&#10;&#10;AI-generated content may be incorrect.">
              <a:extLst>
                <a:ext uri="{FF2B5EF4-FFF2-40B4-BE49-F238E27FC236}">
                  <a16:creationId xmlns:a16="http://schemas.microsoft.com/office/drawing/2014/main" id="{74D420B4-D336-DBA5-CE02-28E857E0C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80" y="6620067"/>
              <a:ext cx="2876279" cy="2157209"/>
            </a:xfrm>
            <a:prstGeom prst="rect">
              <a:avLst/>
            </a:prstGeom>
          </p:spPr>
        </p:pic>
        <p:pic>
          <p:nvPicPr>
            <p:cNvPr id="8" name="Picture 7" descr="A group of police officers standing next to motorcycles&#10;&#10;AI-generated content may be incorrect.">
              <a:extLst>
                <a:ext uri="{FF2B5EF4-FFF2-40B4-BE49-F238E27FC236}">
                  <a16:creationId xmlns:a16="http://schemas.microsoft.com/office/drawing/2014/main" id="{35D2F551-5268-4324-BA6D-B68EA6C19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80" y="3781366"/>
              <a:ext cx="3823210" cy="2867407"/>
            </a:xfrm>
            <a:prstGeom prst="rect">
              <a:avLst/>
            </a:prstGeom>
          </p:spPr>
        </p:pic>
        <p:pic>
          <p:nvPicPr>
            <p:cNvPr id="15" name="Picture 14" descr="A group of police officers standing in a line&#10;&#10;AI-generated content may be incorrect.">
              <a:extLst>
                <a:ext uri="{FF2B5EF4-FFF2-40B4-BE49-F238E27FC236}">
                  <a16:creationId xmlns:a16="http://schemas.microsoft.com/office/drawing/2014/main" id="{B08AFB7B-2A38-D029-544B-B43AEC8D5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2609" y="1543553"/>
              <a:ext cx="4455313" cy="2508563"/>
            </a:xfrm>
            <a:prstGeom prst="rect">
              <a:avLst/>
            </a:prstGeom>
          </p:spPr>
        </p:pic>
        <p:pic>
          <p:nvPicPr>
            <p:cNvPr id="19" name="Picture 18" descr="A group of men in uniform&#10;&#10;AI-generated content may be incorrect.">
              <a:extLst>
                <a:ext uri="{FF2B5EF4-FFF2-40B4-BE49-F238E27FC236}">
                  <a16:creationId xmlns:a16="http://schemas.microsoft.com/office/drawing/2014/main" id="{93D1178F-9442-4EFD-EDF1-4650C9AA7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" y="1612809"/>
              <a:ext cx="3112792" cy="2334594"/>
            </a:xfrm>
            <a:prstGeom prst="rect">
              <a:avLst/>
            </a:prstGeom>
          </p:spPr>
        </p:pic>
        <p:pic>
          <p:nvPicPr>
            <p:cNvPr id="20" name="Picture 19" descr="A group of people in uniform&#10;&#10;AI-generated content may be incorrect.">
              <a:extLst>
                <a:ext uri="{FF2B5EF4-FFF2-40B4-BE49-F238E27FC236}">
                  <a16:creationId xmlns:a16="http://schemas.microsoft.com/office/drawing/2014/main" id="{10090AC4-C984-3173-F817-5D9C4355C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803" y="3979055"/>
              <a:ext cx="3210197" cy="240764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68A1792-9523-4114-63F7-9C651A7D600F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ผลการปฏิบัติงานประจำเดือน มีนาคม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ประจำปีงบประมาณ พ.ศ. 2568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สถานีตำรวจ สภ.บางละมุง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   3. งานป้องกันปราปบราม</a:t>
            </a: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1BFD7121-410D-BB07-914E-74153D949A38}"/>
              </a:ext>
            </a:extLst>
          </p:cNvPr>
          <p:cNvSpPr txBox="1"/>
          <p:nvPr/>
        </p:nvSpPr>
        <p:spPr>
          <a:xfrm>
            <a:off x="224798" y="1546154"/>
            <a:ext cx="6459415" cy="2030693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   เมื่อวันที่  3 มีนาคม 2568  พ.ต.อ.สราว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ุธ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นาชนารถ  ผกก.สภ.บางละมุง , พ.ต.ท.ศุภวัฒน์   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ลัทธ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ปรีชา  รอง ผกก.ป.สภ.บางละมุง   พ.ต.ท.ปกรณ์  หมื่นสีเขียว  สวป.สภ.บางละมุง  ร.ต.อ.คมวงกต  แสงปัก รอง สวป.สภ.บางละมุง  ปฏิบัติหน้าที่ ร้อยเวรบางละมุง 20อบรมปล่อย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เเถว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สายตรวจ ผลัดที่ 2 ผลัด  16.00 -24.00 น.  ทบทวนยุทธวิธี ตรวจการแต่งกายเครื่องแบบ  พร้อมอุปกรณ์ประจำกาย  ยานพาหนะ  ตรวจห้องควบคุม  และกำชับการปฏิบัติในขณะปฏิบัติหน้าที่ ให้ประพฤติปฏิบัติตน ตามกฎหมาย ระเบียบแบบแผนของตำรวจ วินัยตำรวจ จริยธรรมของตำรวจ อย่างเคร่งครัด  ทุกนายรับทราบ จึงปล่อยออกปฏิบัติหน้าที่ แต่เวลานี้ปลอดภัย ใช้วาจาสุภาพกับประชาชน</a:t>
            </a:r>
          </a:p>
        </p:txBody>
      </p:sp>
    </p:spTree>
    <p:extLst>
      <p:ext uri="{BB962C8B-B14F-4D97-AF65-F5344CB8AC3E}">
        <p14:creationId xmlns:p14="http://schemas.microsoft.com/office/powerpoint/2010/main" val="2200485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43D8B-78B4-0522-5496-226FEDE76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EC29EB4-1512-EF9C-790C-A5D6BE21F519}"/>
              </a:ext>
            </a:extLst>
          </p:cNvPr>
          <p:cNvGrpSpPr/>
          <p:nvPr/>
        </p:nvGrpSpPr>
        <p:grpSpPr>
          <a:xfrm>
            <a:off x="351410" y="2589104"/>
            <a:ext cx="6155179" cy="7121176"/>
            <a:chOff x="-79438" y="793495"/>
            <a:chExt cx="6937438" cy="82385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6E22637-2145-CD63-535B-BE14A8D9F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93495"/>
              <a:ext cx="6858000" cy="3745111"/>
            </a:xfrm>
            <a:prstGeom prst="rect">
              <a:avLst/>
            </a:prstGeom>
          </p:spPr>
        </p:pic>
        <p:pic>
          <p:nvPicPr>
            <p:cNvPr id="5" name="Picture 4" descr="A group of people standing together&#10;&#10;AI-generated content may be incorrect.">
              <a:extLst>
                <a:ext uri="{FF2B5EF4-FFF2-40B4-BE49-F238E27FC236}">
                  <a16:creationId xmlns:a16="http://schemas.microsoft.com/office/drawing/2014/main" id="{9FD6A683-E479-5D72-1C48-73A45746D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47624"/>
              <a:ext cx="6858000" cy="3884414"/>
            </a:xfrm>
            <a:prstGeom prst="rect">
              <a:avLst/>
            </a:prstGeom>
          </p:spPr>
        </p:pic>
        <p:pic>
          <p:nvPicPr>
            <p:cNvPr id="6" name="Picture 5" descr="A person in uniform speaking into a microphone&#10;&#10;AI-generated content may be incorrect.">
              <a:extLst>
                <a:ext uri="{FF2B5EF4-FFF2-40B4-BE49-F238E27FC236}">
                  <a16:creationId xmlns:a16="http://schemas.microsoft.com/office/drawing/2014/main" id="{F2C37D0D-108A-1B00-2352-FC3F19836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3877" y="3761305"/>
              <a:ext cx="3974123" cy="2282016"/>
            </a:xfrm>
            <a:prstGeom prst="rect">
              <a:avLst/>
            </a:prstGeom>
          </p:spPr>
        </p:pic>
        <p:pic>
          <p:nvPicPr>
            <p:cNvPr id="7" name="Picture 6" descr="A group of people sitting at tables in a room&#10;&#10;AI-generated content may be incorrect.">
              <a:extLst>
                <a:ext uri="{FF2B5EF4-FFF2-40B4-BE49-F238E27FC236}">
                  <a16:creationId xmlns:a16="http://schemas.microsoft.com/office/drawing/2014/main" id="{908808A5-9DA9-C551-DB2C-FBAADC653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9438" y="3747821"/>
              <a:ext cx="3068823" cy="230161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F189DAA-07F4-0042-B87F-BC143FA6F69B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ผลการปฏิบัติงานประจำเดือน มีนาคม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ประจำปีงบประมาณ พ.ศ. 2568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สถานีตำรวจ สภ.บางละมุง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   3. งานป้องกันปราปบราม</a:t>
            </a: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E75A92AE-5892-DBB7-C2AE-C77E382D0E8B}"/>
              </a:ext>
            </a:extLst>
          </p:cNvPr>
          <p:cNvSpPr txBox="1"/>
          <p:nvPr/>
        </p:nvSpPr>
        <p:spPr>
          <a:xfrm>
            <a:off x="224798" y="1546154"/>
            <a:ext cx="6459415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เมื่อวันที่ 10 มีนาคม 2568   พ.ต.อ.สราว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ุธ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นุชนารถ  ผกก.สภ.บางละมุง , พ.ต.ท.ศุภวัฒน์   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ลัทธ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ปรีชา 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รอง ผกก.ป.สภ.บางละมุง  มอบหมายให้ พ.ต.ต.สุริยา  กล้าหาญ  สวป.(ชส)สภ.บางละมุง เป็นวิทยากรให้ความรู้เกี่ยวกับแนวทางการขับเคลื่อน </a:t>
            </a:r>
            <a:r>
              <a:rPr lang="en-US" sz="1600" dirty="0" err="1">
                <a:latin typeface="TH SarabunIT๙" pitchFamily="34" charset="-34"/>
                <a:cs typeface="TH SarabunIT๙" pitchFamily="34" charset="-34"/>
              </a:rPr>
              <a:t>CBTx</a:t>
            </a:r>
            <a:r>
              <a:rPr lang="en-US" sz="1600" dirty="0">
                <a:latin typeface="TH SarabunIT๙" pitchFamily="34" charset="-34"/>
                <a:cs typeface="TH SarabunIT๙" pitchFamily="34" charset="-34"/>
              </a:rPr>
              <a:t> 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ในชุมชน  ณ ห้องประชุมอินทนิล ชั้น 6 ตึกอุบัติเหตุ โรงพยาบาลพัทยาปัทมคุณ อ.บางละมุง จ.ชลบุรี  ผู้ร่วมกิจกรรม  50  คน</a:t>
            </a:r>
          </a:p>
          <a:p>
            <a:endParaRPr lang="th-TH" sz="1600" dirty="0"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60588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99217-C8D5-F0F4-380B-15E288836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4191C64-2027-0B16-2BAB-CED7D2094835}"/>
              </a:ext>
            </a:extLst>
          </p:cNvPr>
          <p:cNvGrpSpPr/>
          <p:nvPr/>
        </p:nvGrpSpPr>
        <p:grpSpPr>
          <a:xfrm>
            <a:off x="844061" y="2532184"/>
            <a:ext cx="5392616" cy="7223646"/>
            <a:chOff x="-9828" y="473293"/>
            <a:chExt cx="6858000" cy="9316598"/>
          </a:xfrm>
        </p:grpSpPr>
        <p:pic>
          <p:nvPicPr>
            <p:cNvPr id="4" name="Picture 3" descr="A person in a uniform with a person in a city&#10;&#10;AI-generated content may be incorrect.">
              <a:extLst>
                <a:ext uri="{FF2B5EF4-FFF2-40B4-BE49-F238E27FC236}">
                  <a16:creationId xmlns:a16="http://schemas.microsoft.com/office/drawing/2014/main" id="{D143057D-2F3C-323B-264E-6065FBD6B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28" y="4646391"/>
              <a:ext cx="6858000" cy="51435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229978B-4C7D-EC1C-2091-09FD5A24E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828" y="473293"/>
              <a:ext cx="6858000" cy="51435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90A558C-620E-447E-6812-64E403B9F728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ผลการปฏิบัติงานประจำเดือน มีนาคม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ประจำปีงบประมาณ พ.ศ. 2568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สถานีตำรวจ สภ.บางละมุง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  3. งานป้องกันปราปบราม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8ED68360-D8E2-3E52-67DC-0039FBE82739}"/>
              </a:ext>
            </a:extLst>
          </p:cNvPr>
          <p:cNvSpPr txBox="1"/>
          <p:nvPr/>
        </p:nvSpPr>
        <p:spPr>
          <a:xfrm>
            <a:off x="224798" y="1546154"/>
            <a:ext cx="6459415" cy="141978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วันที่  10 มีนาคม  2568   พ.ต.อ.สราว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ุธ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 นุชนารถ  ผกก.สภ.บางละมุง , พ.ต.ท.ศุภวัฒน์   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ลัทธ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ปรีชา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รอง ผกก.ป.สภ.บางละมุง  มอบ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มห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มายร.ต.อ.คมวงกต  แสงปัก  รอง สวป.สภ.บางละมุง ตรวจป้องกันเหตุจุดเสี่ยง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และสถานที่ท่องเที่ยว กลางซอยนาเกลือ16 รวมทั้งประสานผู้ประกอบการ ดูแลความเรียบร้อยตามแหล่งท่องเที่ยวที่มีนักท่องเที่ยวอย่างสม่ำเสมอ สร้างความอุ่นใจ ให้นักท่องเที่ยว และผู้ประกอบการ ตามมาตรการเกี่ยวกับการป้องกันรักษาความปลอดภัยในชีวิต และทรัพย์สินของประชาชน</a:t>
            </a:r>
          </a:p>
        </p:txBody>
      </p:sp>
    </p:spTree>
    <p:extLst>
      <p:ext uri="{BB962C8B-B14F-4D97-AF65-F5344CB8AC3E}">
        <p14:creationId xmlns:p14="http://schemas.microsoft.com/office/powerpoint/2010/main" val="707462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8BF08-D9AA-6B58-BCCB-3CF3A5C32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C515F64-4258-03EB-0589-AA7EF74B770A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ผลการปฏิบัติงานประจำเดือน มีนาคม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ประจำปีงบประมาณ พ.ศ. 2568</a:t>
            </a:r>
          </a:p>
          <a:p>
            <a:pPr algn="ctr"/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สถานีตำรวจ สภ.บางละมุง</a:t>
            </a:r>
          </a:p>
          <a:p>
            <a:r>
              <a:rPr lang="th-TH" sz="1800" b="1" dirty="0">
                <a:latin typeface="TH SarabunIT๙" pitchFamily="34" charset="-34"/>
                <a:cs typeface="TH SarabunIT๙" pitchFamily="34" charset="-34"/>
              </a:rPr>
              <a:t>    3. งานป้องกันปราปบราม</a:t>
            </a: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  <a:p>
            <a:pPr algn="ctr"/>
            <a:endParaRPr lang="th-TH" sz="18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4919B90E-F75E-45CD-7B83-FBA1392545B0}"/>
              </a:ext>
            </a:extLst>
          </p:cNvPr>
          <p:cNvSpPr txBox="1"/>
          <p:nvPr/>
        </p:nvSpPr>
        <p:spPr>
          <a:xfrm>
            <a:off x="224798" y="1546154"/>
            <a:ext cx="6459415" cy="340684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วันที่  11 มีนาคม 2568  ภายใต้การอำนวยการของ พ.ต.อ.สราว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ุธ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 นุชนารถ  ผกก.สภ.บางละมุง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พ.ต.ท. ศุภวัฒน์  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ลัทธ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ปรีชารอง.ผกก.ป. สภ.บางละมุง  พ.ต.ท. ปกรณ์  หมื่นสีเขียว  สวป. สภ.บางละมุง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สั่งการให้  ร.ต.อ.วิชัย  อนันต์ทรัพย์ยิ่ง (บลม.20)  รอง.สวป.สภ.บางละมุง  ออกตรวจเยี่ยมพบปะประชาชน ตามโครงการ </a:t>
            </a:r>
            <a:r>
              <a:rPr lang="en-US" sz="1600" dirty="0">
                <a:latin typeface="TH SarabunIT๙" pitchFamily="34" charset="-34"/>
                <a:cs typeface="TH SarabunIT๙" pitchFamily="34" charset="-34"/>
              </a:rPr>
              <a:t>STOP WALK AND TALK   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ได้พบ ประชาชนในการ ลงพื้นที่เก็บข้อมูลบุคคลและสถานที่ </a:t>
            </a:r>
            <a:r>
              <a:rPr lang="en-US" sz="1600" dirty="0">
                <a:latin typeface="TH SarabunIT๙" pitchFamily="34" charset="-34"/>
                <a:cs typeface="TH SarabunIT๙" pitchFamily="34" charset="-34"/>
              </a:rPr>
              <a:t>D co condo 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นาเกลือ 14  สอบถามข้อมูลท้องถิ่นของชุมชน และปัญหาภายในชุมชนบางละมุง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-  สิ่งที่ตำรวจได้แนะนำประชาชน  ให้ความรู้ในด้านต่างๆ เช่น ภัยทางออนไลน์ การฉ้อโกงทางสื่อโซ</a:t>
            </a:r>
            <a:r>
              <a:rPr lang="th-TH" sz="1600" dirty="0" err="1">
                <a:latin typeface="TH SarabunIT๙" pitchFamily="34" charset="-34"/>
                <a:cs typeface="TH SarabunIT๙" pitchFamily="34" charset="-34"/>
              </a:rPr>
              <a:t>เชี่</a:t>
            </a:r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ยล การรับฟังปัญหาของชุมชนและแนวทางแก้ไข  การให้ความรู้การมีส่วนร่วมของประชาชนในการป้องกันอาชญากรรมในชุมชน การสังเกตุจดจำตำหนิคนร้ายและพฤติกรรมบุคคลต้องสงสัย พร้อมทั้งประชาสัมพันธ์ช่องทางติดต่อของสภ.บางละมุงให้ทราบ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-  ข้อมูลที่ได้หลังจากได้พบปะพูดคุย อยากให้สายตรวจออกตรวจพบปะชุมชนในเขตพื้นที่ให้บ่อยๆเพื่อป้องกันเหตุอาชญากรรมที่อาจเกิดขึ้นในพื้นที่ โดยเฉพาะช่วงกลางคืนมีนักท่องเที่ยวเดินเที่ยวตามถนนเกรงว่าจะได้รับอันตราย</a:t>
            </a:r>
          </a:p>
          <a:p>
            <a:r>
              <a:rPr lang="th-TH" sz="1600" dirty="0">
                <a:latin typeface="TH SarabunIT๙" pitchFamily="34" charset="-34"/>
                <a:cs typeface="TH SarabunIT๙" pitchFamily="34" charset="-34"/>
              </a:rPr>
              <a:t>  - ผลการดำเนินการ  ใช้รถยนต์สายตรวจเปิดสัญญาณไฟ ว.9 เพิ่มความถี่ในการออกตรวจป้องกันเหตุฯ หมั่นออกตรวจเยี่ยมชุมชน รับฟังปัญหา รีบดำเนินการแก้ไข และติดตามผลให้ประชาชนได้รับความพึงพอใจ</a:t>
            </a:r>
          </a:p>
          <a:p>
            <a:endParaRPr lang="th-TH" sz="1600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2" name="Picture 1" descr="Two men sitting in chairs&#10;&#10;AI-generated content may be incorrect.">
            <a:extLst>
              <a:ext uri="{FF2B5EF4-FFF2-40B4-BE49-F238E27FC236}">
                <a16:creationId xmlns:a16="http://schemas.microsoft.com/office/drawing/2014/main" id="{D4107A0C-B028-1126-7F49-9FC1D04B0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68" y="4953000"/>
            <a:ext cx="6022264" cy="451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37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683EF-0B31-B462-D8E3-EC4C08AAE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E27C4E8-7688-2030-9D9A-14093DDDB860}"/>
              </a:ext>
            </a:extLst>
          </p:cNvPr>
          <p:cNvGrpSpPr/>
          <p:nvPr/>
        </p:nvGrpSpPr>
        <p:grpSpPr>
          <a:xfrm>
            <a:off x="263769" y="2660602"/>
            <a:ext cx="6330462" cy="6895936"/>
            <a:chOff x="0" y="1013850"/>
            <a:chExt cx="6858000" cy="7404794"/>
          </a:xfrm>
        </p:grpSpPr>
        <p:pic>
          <p:nvPicPr>
            <p:cNvPr id="7" name="Picture 6" descr="A group of people standing around a street light&#10;&#10;AI-generated content may be incorrect.">
              <a:extLst>
                <a:ext uri="{FF2B5EF4-FFF2-40B4-BE49-F238E27FC236}">
                  <a16:creationId xmlns:a16="http://schemas.microsoft.com/office/drawing/2014/main" id="{DEC0A173-1C6E-0C45-4DE1-9614C9749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6985" y="6156970"/>
              <a:ext cx="4021015" cy="2261674"/>
            </a:xfrm>
            <a:prstGeom prst="rect">
              <a:avLst/>
            </a:prstGeom>
          </p:spPr>
        </p:pic>
        <p:pic>
          <p:nvPicPr>
            <p:cNvPr id="8" name="Picture 7" descr="A group of people standing next to motorcycles&#10;&#10;AI-generated content may be incorrect.">
              <a:extLst>
                <a:ext uri="{FF2B5EF4-FFF2-40B4-BE49-F238E27FC236}">
                  <a16:creationId xmlns:a16="http://schemas.microsoft.com/office/drawing/2014/main" id="{863DCDCD-0D32-92BD-B017-3F7C2396B4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58511"/>
              <a:ext cx="3012831" cy="2260133"/>
            </a:xfrm>
            <a:prstGeom prst="rect">
              <a:avLst/>
            </a:prstGeom>
          </p:spPr>
        </p:pic>
        <p:pic>
          <p:nvPicPr>
            <p:cNvPr id="10" name="Picture 9" descr="A group of people standing on a sidewalk&#10;&#10;AI-generated content may be incorrect.">
              <a:extLst>
                <a:ext uri="{FF2B5EF4-FFF2-40B4-BE49-F238E27FC236}">
                  <a16:creationId xmlns:a16="http://schemas.microsoft.com/office/drawing/2014/main" id="{6335435A-2592-038D-12CA-C7B60C6DB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13850"/>
              <a:ext cx="6858000" cy="514466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A35F8BF-67FC-E286-B7B3-3D7485C7F1B9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ผลการปฏิบัติงานประจำเดือน มีนาคม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ประจำปีงบประมาณ พ.ศ. 2568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สถานีตำรวจ สภ.บางละมุง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  3. งานป้องกันปราปบราม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D6562FC7-42AB-4D39-0A1A-1DF2028B7EF7}"/>
              </a:ext>
            </a:extLst>
          </p:cNvPr>
          <p:cNvSpPr txBox="1"/>
          <p:nvPr/>
        </p:nvSpPr>
        <p:spPr>
          <a:xfrm>
            <a:off x="224798" y="1546154"/>
            <a:ext cx="6459415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เมื่อวันที่  21  มีนาคม 2568   พ.ต.ท.ศุภวัฒน์  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ลัทธ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ปรีชา  รอง ผกก.ป.สภ.บางละมุง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พ.ต.ท.ปกรณ์  หมื่นสีเขียว   สวป.สภ.บางละมุง  มอบหมายให้ สายตรวจเขต 1  ด.ต.ปริญญา ถีสูงเนิน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ส.ต.ต.ชัยนนท์  รัตนวงศ์  ออกตรวจสอบการรวมกลุ่มของเด็กวัยรุ่น บริเวณหาดกระทิงลาย  ได้ขอความร่วมมือให้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แยกย้ายกลับที่หมาย ตามมาตรการป้องกันอาชญากรรม  (ตีวงสุรา)  ตามจุดเสี่ยงต่างๆ  ในพื้นที่รับผิดชอบ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38970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CD0EA0-CEEC-9496-EC07-11FAB0AA9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6274D6A-B488-2CAF-0A9F-275AF2549647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ผลการปฏิบัติงานประจำเดือน มีนาคม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ประจำปีงบประมาณ พ.ศ. 2568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สถานีตำรวจ สภ.บางละมุง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  3. งานป้องกันปราปบราม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51C204D1-0E2E-DE52-5986-737FEB16A6CA}"/>
              </a:ext>
            </a:extLst>
          </p:cNvPr>
          <p:cNvSpPr txBox="1"/>
          <p:nvPr/>
        </p:nvSpPr>
        <p:spPr>
          <a:xfrm>
            <a:off x="224798" y="1546154"/>
            <a:ext cx="6459415" cy="404575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เมื่อวันที่  25  มีนาคม 2568   ภายใต้การอำนวยการของ  พ.ต.อ.สราว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ุธ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นุชนารถ ผกก.สภ.บางละมุง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พ.ต.ท.ศุภวัฒน์ 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ลัทธ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ปรีชา รอง ผกก.ป.สภ.บางละมุง พ.ต.ท.ปกรณ์ หมื่นสีเขียว สวป.สภ.บางละมุง  สั่งการให้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ร.ต.ต.วียะรัตน์  มานัสสา รอง สวป.(ป.)สภ.บางละมุง สายตรวจ  ตู้ยามหนองเกตุน้อย  ว.4 ร่วมกับฝายปกครองภายใต้การอำนวยการนายพัชรพัชร์ ศรีธัญ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ญา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นนท์ นายอำเภอบางละมุง นายฐานพ ยมจินดา ปลัดอำเภอบางละมุง หัวหน้าฝ่ายความมั่นคง นายธฤต จันทร์จรูญ ปลัดอำเภอฝ่ายความมั่นคง พ.อ.ศักดิ์ศิลป์ กำเนิดศิลป์ จนท.ปฏิบัติการฝ่ายการข่าวกอ.รมน.จังหวัดชลบุรี น.ส.สำรวมจิตร ศรีเมือง ผอ.กองสาธารณสุขและสิ่งแวดล้อม ทต.หนองปลาไหล พ.ต.ท.ธง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ค์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โตอน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นัต์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สว.ตม.จ.ชลบุรี นายวิก เมืองกลิ่น ผู้ใหญ่บ้านหมู่ที่ 4 ต.หนองปลาไหล และผู้มีส่วนเกี่ยวข้อง ร่วมกันตรวจสอบ ตามข้อร้องเรียนของเทศบาลตำบลหนองปลาไหล กรณีประชาชนได้รับผลกระทบกลิ่นเหม็นกัญชาภายในซอยแกรก 1/1 เบื้องต้นพบว่าสาเหตุกลิ่นกัญชามาจากการประกอบกิจการของบริษัท หงส์เจ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ิ้ง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จำกัด ตั้งอยู่เลขที่ 159/1 ม.4 ต.หนองปลาไหล อ.บางละมุง จ.ชลบุรี ได้ร่วมกันตรวจสอบ โดยมีนายทรงวิทย์ ไทซิง เป็นเจ้าของ  และเป็นผู้เช่าสถานที่ดังกล่าวนำเข้าไปตรวจสอบ ผลการตรวจสอบภายในอาคารพบ  1.ห้องปลูก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ต้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นก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ํญญา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2.ห้องปลูกต้นกัญชา พร้อมช่อกัญชา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3.พบแรงงานชาวพม่า จำนวน 13 ราย เบื้องต้นจากการตรวจสอบใบอนุญาตการปลูกกัญชา อยู่ระหว่างการตรวจสอบของฝ่ายสาธารณสุขอำเภอบางละมุง ส่วนแรงงานต่างด้าว ตม.ชลบุรี นำไปตรวจสอบที่ตม.พัทยา เบื้องต้นอนุญาตไม่ตรงกับนายจ้าง และไม่แจ้งที่พักให้ตรวจคนเข้าเมืองทราบ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</p:txBody>
      </p:sp>
      <p:pic>
        <p:nvPicPr>
          <p:cNvPr id="3" name="Picture 2" descr="A group of people posing for a photo">
            <a:extLst>
              <a:ext uri="{FF2B5EF4-FFF2-40B4-BE49-F238E27FC236}">
                <a16:creationId xmlns:a16="http://schemas.microsoft.com/office/drawing/2014/main" id="{D2537A9D-5D08-1D9D-64BB-53AF65B1A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72" y="5259669"/>
            <a:ext cx="5727866" cy="4296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99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5DA99-A5C9-CC07-50D2-0B80BE702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4539D4C-A486-D009-A3B8-87A95D193CD0}"/>
              </a:ext>
            </a:extLst>
          </p:cNvPr>
          <p:cNvGrpSpPr/>
          <p:nvPr/>
        </p:nvGrpSpPr>
        <p:grpSpPr>
          <a:xfrm>
            <a:off x="311691" y="2379785"/>
            <a:ext cx="6234618" cy="7293983"/>
            <a:chOff x="0" y="679438"/>
            <a:chExt cx="6858000" cy="8441330"/>
          </a:xfrm>
        </p:grpSpPr>
        <p:pic>
          <p:nvPicPr>
            <p:cNvPr id="8" name="Picture 7" descr="A group of people sitting at tables in a room&#10;&#10;AI-generated content may be incorrect.">
              <a:extLst>
                <a:ext uri="{FF2B5EF4-FFF2-40B4-BE49-F238E27FC236}">
                  <a16:creationId xmlns:a16="http://schemas.microsoft.com/office/drawing/2014/main" id="{58FFCCEF-6235-7809-10E9-EEF307FF1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79438"/>
              <a:ext cx="6858000" cy="3296669"/>
            </a:xfrm>
            <a:prstGeom prst="rect">
              <a:avLst/>
            </a:prstGeom>
          </p:spPr>
        </p:pic>
        <p:pic>
          <p:nvPicPr>
            <p:cNvPr id="10" name="Picture 9" descr="A group of people in a room&#10;&#10;AI-generated content may be incorrect.">
              <a:extLst>
                <a:ext uri="{FF2B5EF4-FFF2-40B4-BE49-F238E27FC236}">
                  <a16:creationId xmlns:a16="http://schemas.microsoft.com/office/drawing/2014/main" id="{05A13E76-A98F-C3F8-1853-DA79DB94BB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76107"/>
              <a:ext cx="6858000" cy="5144661"/>
            </a:xfrm>
            <a:prstGeom prst="rect">
              <a:avLst/>
            </a:prstGeom>
          </p:spPr>
        </p:pic>
        <p:pic>
          <p:nvPicPr>
            <p:cNvPr id="11" name="Picture 10" descr="A group of people sitting at tables in a room&#10;&#10;AI-generated content may be incorrect.">
              <a:extLst>
                <a:ext uri="{FF2B5EF4-FFF2-40B4-BE49-F238E27FC236}">
                  <a16:creationId xmlns:a16="http://schemas.microsoft.com/office/drawing/2014/main" id="{51063F3E-A0A4-406A-176E-A81A10616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657513"/>
              <a:ext cx="3496028" cy="2622612"/>
            </a:xfrm>
            <a:prstGeom prst="rect">
              <a:avLst/>
            </a:prstGeom>
          </p:spPr>
        </p:pic>
        <p:pic>
          <p:nvPicPr>
            <p:cNvPr id="12" name="Picture 11" descr="A group of people posing for a photo&#10;&#10;AI-generated content may be incorrect.">
              <a:extLst>
                <a:ext uri="{FF2B5EF4-FFF2-40B4-BE49-F238E27FC236}">
                  <a16:creationId xmlns:a16="http://schemas.microsoft.com/office/drawing/2014/main" id="{E5698E46-1878-376C-3378-6DA6054FC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3657513"/>
              <a:ext cx="3429000" cy="257233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B5900F2-086F-7B61-F73F-545EBA4A8099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ผลการปฏิบัติงานประจำเดือน มีนาคม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ประจำปีงบประมาณ พ.ศ. 2568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สถานีตำรวจ สภ.บางละมุง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  3. งานป้องกันปราปบราม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86EBFDE2-DE1B-CE2D-883D-6155A413629A}"/>
              </a:ext>
            </a:extLst>
          </p:cNvPr>
          <p:cNvSpPr txBox="1"/>
          <p:nvPr/>
        </p:nvSpPr>
        <p:spPr>
          <a:xfrm>
            <a:off x="224798" y="1546154"/>
            <a:ext cx="6459415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เมื่อวันที่  27  มีนาคม 2568   พ.ต.อ.สราว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ุธ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 นุชนารถ  ผกก.สภ.บางละมุง , พ.ต.ท.ศุภวัฒน์   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ลัทธ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ปรีชา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รอง ผกก.ป.สภ.บางละมุง  มอบหมายให้ พ.ต.ต.สุริยา  กล้าหาญ  สวป.(ชส)สภ.บางละมุง่ ร่วมประเมินและรับรองคูณภาพสถานพยาบาลยาเสพติด ณ ห้องประชุมอินทนิล ชั้น 6 ตึกอุบัติเหตุ โรงพยาบาลพัทยาปัทมคุณ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อ.บางละมุง จ.ชลบุรี  ผู้ร่วมกิจกรรม  50  คน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3217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422DB-9BFC-821A-5873-C4078FBA8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56B44BB-F86B-58E9-B32E-98002D0C1F86}"/>
              </a:ext>
            </a:extLst>
          </p:cNvPr>
          <p:cNvSpPr txBox="1"/>
          <p:nvPr/>
        </p:nvSpPr>
        <p:spPr>
          <a:xfrm>
            <a:off x="0" y="349462"/>
            <a:ext cx="6858000" cy="1283924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ผลการปฏิบัติงานประจำเดือน มีนาคม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ประจำปีงบประมาณ พ.ศ. 2568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สถานีตำรวจ สภ.บางละมุง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  3. งานป้องกันปราปบราม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83622795-B7C4-BDE2-F481-5271C26968B7}"/>
              </a:ext>
            </a:extLst>
          </p:cNvPr>
          <p:cNvSpPr txBox="1"/>
          <p:nvPr/>
        </p:nvSpPr>
        <p:spPr>
          <a:xfrm>
            <a:off x="224798" y="1546153"/>
            <a:ext cx="6459415" cy="1900431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วันที่  28 มีนาคม  2568   เวลา 10.00 น.  พ.ต.อ.สราว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ุธ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  นุชนารถ  ผกก.สภ.บางละมุง  มอบหมายให้พ.ต.ท.ศุภวัฒน์  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ลัทธ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ปรีชา  รอง ผกก.ป.บางละมุง  พ.ต.ท.ปกรณ์  หมื่นสีเขียว  สวป.สภ.บางละมุง ,พ.ต.ต.สุริยา  กล้าหาญ สวป.(ชส.) สภ.บางละมุง ร.ต.อ.วิชัย  อนันต์ทรัพย์ยิ่ง  รอง สวป.สภ.บางละมุง พร้อมด้วยตำรวจชุดมวลชนสัมพันธ์ สภ.บางละมุง  ลงพื้นที่ตรวจเยี่ยม พบปะผู้นำชุมชน ต้นกระบก ม.6 ต.นาเกลือ อ.บางละมุง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IT๙" pitchFamily="34" charset="-34"/>
                <a:ea typeface="+mn-ea"/>
                <a:cs typeface="TH SarabunIT๙" pitchFamily="34" charset="-34"/>
              </a:rPr>
              <a:t>จ.ชลบุรี เพื่อปรึกษา แลกเปลี่ยนความคิดเห็นและประสานความร่วมมือเพื่อเพิ่มมาตรการป้องกันเหตุอาชญากรรม และดูแลความปลอดภัยภายในชุมชน โดยมี นายชาลี เอี่ยมอร่าม ประธานชุมชนต้นกระบก และคณะทำงาน ร่วมให้การต้อนรับ และแลกเปลี่ยนข้อมูล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IT๙" pitchFamily="34" charset="-34"/>
              <a:ea typeface="+mn-ea"/>
              <a:cs typeface="TH SarabunIT๙" pitchFamily="34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1C7FD1-8BE7-8B77-2F50-6619B805BB6D}"/>
              </a:ext>
            </a:extLst>
          </p:cNvPr>
          <p:cNvGrpSpPr/>
          <p:nvPr/>
        </p:nvGrpSpPr>
        <p:grpSpPr>
          <a:xfrm>
            <a:off x="487537" y="3446584"/>
            <a:ext cx="5933936" cy="6250630"/>
            <a:chOff x="0" y="0"/>
            <a:chExt cx="6858000" cy="7807569"/>
          </a:xfrm>
        </p:grpSpPr>
        <p:pic>
          <p:nvPicPr>
            <p:cNvPr id="4" name="Picture 3" descr="A group of people sitting around a table&#10;&#10;AI-generated content may be incorrect.">
              <a:extLst>
                <a:ext uri="{FF2B5EF4-FFF2-40B4-BE49-F238E27FC236}">
                  <a16:creationId xmlns:a16="http://schemas.microsoft.com/office/drawing/2014/main" id="{67198A94-F978-3C15-531E-3B1B70DC9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8257" y="5144661"/>
              <a:ext cx="3549743" cy="2662908"/>
            </a:xfrm>
            <a:prstGeom prst="rect">
              <a:avLst/>
            </a:prstGeom>
          </p:spPr>
        </p:pic>
        <p:pic>
          <p:nvPicPr>
            <p:cNvPr id="5" name="Picture 4" descr="A group of people sitting at tables in a building&#10;&#10;AI-generated content may be incorrect.">
              <a:extLst>
                <a:ext uri="{FF2B5EF4-FFF2-40B4-BE49-F238E27FC236}">
                  <a16:creationId xmlns:a16="http://schemas.microsoft.com/office/drawing/2014/main" id="{17001FA6-5C1C-69CA-CC6C-D8345E1C7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44661"/>
              <a:ext cx="3549743" cy="2662908"/>
            </a:xfrm>
            <a:prstGeom prst="rect">
              <a:avLst/>
            </a:prstGeom>
          </p:spPr>
        </p:pic>
        <p:pic>
          <p:nvPicPr>
            <p:cNvPr id="6" name="Picture 5" descr="A group of people sitting at tables&#10;&#10;AI-generated content may be incorrect.">
              <a:extLst>
                <a:ext uri="{FF2B5EF4-FFF2-40B4-BE49-F238E27FC236}">
                  <a16:creationId xmlns:a16="http://schemas.microsoft.com/office/drawing/2014/main" id="{4C32B4C1-273B-74CD-7D28-F18D08E65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58000" cy="5144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6567472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1106</TotalTime>
  <Words>1280</Words>
  <Application>Microsoft Office PowerPoint</Application>
  <PresentationFormat>A4 Paper (210x297 mm)</PresentationFormat>
  <Paragraphs>65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TH SarabunIT๙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ADMIN</cp:lastModifiedBy>
  <cp:revision>46</cp:revision>
  <dcterms:created xsi:type="dcterms:W3CDTF">2023-10-21T14:02:26Z</dcterms:created>
  <dcterms:modified xsi:type="dcterms:W3CDTF">2025-04-19T09:37:01Z</dcterms:modified>
</cp:coreProperties>
</file>